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Roboto Light"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407792-96EA-490C-A9DC-95F0DFF3497A}">
  <a:tblStyle styleId="{6B407792-96EA-490C-A9DC-95F0DFF349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4" d="100"/>
          <a:sy n="124" d="100"/>
        </p:scale>
        <p:origin x="188" y="72"/>
      </p:cViewPr>
      <p:guideLst>
        <p:guide orient="horz" pos="1620"/>
        <p:guide pos="2880"/>
      </p:guideLst>
    </p:cSldViewPr>
  </p:slideViewPr>
  <p:notesTextViewPr>
    <p:cViewPr>
      <p:scale>
        <a:sx n="1" d="1"/>
        <a:sy n="1" d="1"/>
      </p:scale>
      <p:origin x="0" y="-59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fpio.zendesk.com/hc/en-us/articles/360005876873-How-to-Sync-Your-Calendar-with-RFPIO-Task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fpio.zendesk.com/hc/en-us/articles/115003524174-User-Roles-Defined"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rfpio.zendesk.com/hc/en-us/articles/360005877433-Start-Guide-Reviewers" TargetMode="External"/><Relationship Id="rId4" Type="http://schemas.openxmlformats.org/officeDocument/2006/relationships/hyperlink" Target="https://rfpio.zendesk.com/hc/en-us/articles/360023053194-Start-Guide-Author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fpio.zendesk.com/hc/en-us/articles/115001824713-Importing-Fundamental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rfpio.zendesk.com/hc/en-us/articles/115001824713-Importing-Fundamentals" TargetMode="External"/><Relationship Id="rId3" Type="http://schemas.openxmlformats.org/officeDocument/2006/relationships/hyperlink" Target="https://rfpio.zendesk.com/hc/en-us/articles/360023053194-Start-Guide-Authors" TargetMode="External"/><Relationship Id="rId7" Type="http://schemas.openxmlformats.org/officeDocument/2006/relationships/hyperlink" Target="https://rfpio.zendesk.com/hc/en-us/articles/360005868073-How-to-Assign-the-Project-Primary-Contact"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rfpio.zendesk.com/hc/en-us/articles/360005872273-How-to-assign-a-question-to-a-guest" TargetMode="External"/><Relationship Id="rId5" Type="http://schemas.openxmlformats.org/officeDocument/2006/relationships/hyperlink" Target="https://rfpio.zendesk.com/hc/en-us/articles/360005788874-How-to-Assign-Authors-to-a-Section" TargetMode="External"/><Relationship Id="rId4" Type="http://schemas.openxmlformats.org/officeDocument/2006/relationships/hyperlink" Target="https://rfpio.zendesk.com/hc/en-us/articles/360005877433-Start-Guide-Reviewer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fpio.zendesk.com/hc/en-us/articles/360005876793-How-to-Filter-Questions-by-a-Specific-Author"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rfpio.zendesk.com/hc/en-us/articles/360023053194-Start-Guide-Authors" TargetMode="External"/><Relationship Id="rId4" Type="http://schemas.openxmlformats.org/officeDocument/2006/relationships/hyperlink" Target="https://rfpio.zendesk.com/hc/en-us/articles/360005864993-How-to-See-Which-Questions-Are-Assigned-to-an-author-in-a-Projec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rfpio.zendesk.com/hc/en-us/articles/115002315094-How-to-Apply-Answers-from-the-Recommendation-Engin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rfpio.zendesk.com/hc/en-us/articles/360005794294-How-to-Use-Advance-Search-Filters-in-the-Answer-Library-Recommendation-Engine" TargetMode="External"/><Relationship Id="rId4" Type="http://schemas.openxmlformats.org/officeDocument/2006/relationships/hyperlink" Target="https://rfpio.zendesk.com/hc/en-us/articles/360005872193-How-to-Use-the-Advanced-Search-Settings-in-the-Recommendation-Engi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rfpio.zendesk.com/hc/en-us/articles/360030377373-Slack-Integration-" TargetMode="External"/><Relationship Id="rId3" Type="http://schemas.openxmlformats.org/officeDocument/2006/relationships/hyperlink" Target="https://rfpio.zendesk.com/hc/en-us/articles/360005788734-How-to-Use-Comments-to-Collaborate" TargetMode="External"/><Relationship Id="rId7" Type="http://schemas.openxmlformats.org/officeDocument/2006/relationships/hyperlink" Target="https://rfpio.zendesk.com/hc/en-us/articles/360005863373-How-to-Use-Clarifications-in-a-Projec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rfpio.zendesk.com/hc/en-us/articles/360005871993-How-to-Mark-a-Comment-as-Resolved" TargetMode="External"/><Relationship Id="rId5" Type="http://schemas.openxmlformats.org/officeDocument/2006/relationships/hyperlink" Target="https://rfpio.zendesk.com/hc/en-us/articles/360005864833-How-to-Leave-Comments-and-See-All-Comments-in-a-Project" TargetMode="External"/><Relationship Id="rId4" Type="http://schemas.openxmlformats.org/officeDocument/2006/relationships/hyperlink" Target="https://rfpio.zendesk.com/hc/en-us/articles/360005864973-How-to-Use-Comments-to-Discuss-Questions" TargetMode="External"/><Relationship Id="rId9" Type="http://schemas.openxmlformats.org/officeDocument/2006/relationships/hyperlink" Target="https://rfpio.zendesk.com/hc/en-us/articles/360039495873-Creating-and-Managing-Flag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fpio.zendesk.com/hc/en-us/articles/360005877433-Start-Guide-Reviewer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rfpio.zendesk.com/hc/en-us/articles/360005778954-How-to-Assign-Sequential-Reviewer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fpio.zendesk.com/hc/en-us/articles/360005871473-How-to-Export-an-Active-Projec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fpio.zendesk.com/hc/en-us/articles/360033981273-Reporting-in-RFPIO"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rfpio.zendesk.com/hc/en-us/articles/360004902774-RFPIO-Webinar-Reporting-in-RFPIO-What-to-Measure-for-Success-May-2018"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rfpio.zendesk.com/hc/en-us/articles/360005777114-Start-Guide-Content-Owner-Answer-Librar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rfpio.zendesk.com/hc/en-us/articles/115002437833-RFPIO-Webinar-Content-Management-Best-Practices-September-2017"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fpio.zendesk.com/hc/en-us/articles/360005861753-Assigning-Owners-and-Review-Cycles-in-the-Answer-Library"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rfpio.zendesk.com/hc/en-us/articles/360005777114-Start-Guide-Content-Owner-Answer-Library" TargetMode="External"/><Relationship Id="rId4" Type="http://schemas.openxmlformats.org/officeDocument/2006/relationships/hyperlink" Target="https://rfpio.zendesk.com/hc/en-us/articles/360005862033-How-to-Complete-a-Review-Cycle-in-the-Answer-Library"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rfpio.zendesk.com/hc/en-us/articles/360007390434-How-to-add-custom-fields-to-project" TargetMode="External"/><Relationship Id="rId3" Type="http://schemas.openxmlformats.org/officeDocument/2006/relationships/hyperlink" Target="https://rfpio.zendesk.com/hc/en-us/articles/360046308394-RFPIO-Webinar-Building-and-Maintaining-Your-RFPIO-Content-April-2020" TargetMode="External"/><Relationship Id="rId7" Type="http://schemas.openxmlformats.org/officeDocument/2006/relationships/hyperlink" Target="https://rfpio.zendesk.com/hc/en-us/articles/360020249793-Creating-Custom-Fields-in-Answer-Library-"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rfpio.zendesk.com/hc/en-us/articles/360005864873-How-to-Assign-and-Bulk-Assign-Tags-to-Questions" TargetMode="External"/><Relationship Id="rId5" Type="http://schemas.openxmlformats.org/officeDocument/2006/relationships/hyperlink" Target="https://rfpio.zendesk.com/hc/en-us/articles/360043695653-How-to-Create-Tags" TargetMode="External"/><Relationship Id="rId4" Type="http://schemas.openxmlformats.org/officeDocument/2006/relationships/hyperlink" Target="https://rfpio.zendesk.com/hc/en-us/articles/115002437833-RFPIO-Webinar-Content-Management-Best-Practices-September-2017" TargetMode="External"/><Relationship Id="rId9" Type="http://schemas.openxmlformats.org/officeDocument/2006/relationships/hyperlink" Target="https://rfpio.zendesk.com/hc/en-us/articles/360037184153-Use-Collections-to-Create-Internal-Knowledge-Ba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rfpio.zendesk.com/hc/en-us/articles/360016102853-How-to-set-Moderators-for-the-Answer-Library-conten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rfpio.zendesk.com/hc/en-us/articles/360005861633-How-to-Set-Up-Answer-Library-Moderation-Workflow"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rfpio.zendesk.com/hc/en-us/articles/360005777354--How-to-Clean-up-Duplicates-in-the-Answer-Librar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fpio.zendesk.com/hc/en-us/articles/360033981273-Reporting-in-RFPIO"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rfpio.zendesk.com/hc/en-us/articles/360004902774-RFPIO-Webinar-Reporting-in-RFPIO-What-to-Measure-for-Success-May-2018"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fpio.zendesk.com/hc/en-u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rfpio.zendesk.com/hc/en-us/articles/360005795714-How-to-Setup-and-Use-Internal-Contac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fpio.zendesk.com/hc/en-us/articles/115003524174-User-Roles-Define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fpio.zendesk.com/hc/en-us/articles/360005877613-How-to-Use-Sign-in-Restricti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rfpio.zendesk.com/hc/en-us/articles/360042212974-Customizable-Login-Rules-with-RFPIO-Password-Policy" TargetMode="External"/><Relationship Id="rId5" Type="http://schemas.openxmlformats.org/officeDocument/2006/relationships/hyperlink" Target="https://rfpio.zendesk.com/hc/en-us/articles/360031272494-SSO-Setup-Lightning-" TargetMode="External"/><Relationship Id="rId4" Type="http://schemas.openxmlformats.org/officeDocument/2006/relationships/hyperlink" Target="https://rfpio.zendesk.com/hc/en-us/articles/360030935194-SSO-Setup-Classi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RFPIO Note: </a:t>
            </a:r>
            <a:r>
              <a:rPr lang="en-US" sz="1100" b="0" i="0" u="none" strike="noStrike" cap="none">
                <a:solidFill>
                  <a:srgbClr val="000000"/>
                </a:solidFill>
                <a:latin typeface="Arial"/>
                <a:ea typeface="Arial"/>
                <a:cs typeface="Arial"/>
                <a:sym typeface="Arial"/>
              </a:rPr>
              <a:t>We follow a Train the Trainers model, and the purpose of this slide deck is to help Admin users determine how you want to implement RFPIO to your team. This is intended as a guide to help you think about your workflow, how it will look within RPFIO, and how best to train your users. Feel free to use this deck however best suits your needs: some clients use this exact deck, some update it with their own branding, while others use this as a guide or checklist while crafting their training &amp; implementation plan</a:t>
            </a:r>
            <a:endParaRPr/>
          </a:p>
          <a:p>
            <a:pPr marL="457200" marR="0" lvl="0" indent="-22860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Update Slide: </a:t>
            </a:r>
            <a:r>
              <a:rPr lang="en-US">
                <a:solidFill>
                  <a:schemeClr val="dk1"/>
                </a:solidFill>
              </a:rPr>
              <a:t>Leave as is or update for custom branding</a:t>
            </a:r>
            <a:endParaRPr sz="1100" b="1"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Talking Points: </a:t>
            </a:r>
            <a:r>
              <a:rPr lang="en-US" sz="1100" b="0" i="0" u="none" strike="noStrike" cap="none">
                <a:solidFill>
                  <a:srgbClr val="000000"/>
                </a:solidFill>
                <a:latin typeface="Arial"/>
                <a:ea typeface="Arial"/>
                <a:cs typeface="Arial"/>
                <a:sym typeface="Arial"/>
              </a:rPr>
              <a:t> Throughout this deck you will see specific Talking Points here on how to position this content to your team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033f1a72c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033f1a72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RFPIO Note: </a:t>
            </a:r>
            <a:r>
              <a:rPr lang="en-US" sz="1200">
                <a:solidFill>
                  <a:schemeClr val="dk1"/>
                </a:solidFill>
                <a:latin typeface="Calibri"/>
                <a:ea typeface="Calibri"/>
                <a:cs typeface="Calibri"/>
                <a:sym typeface="Calibri"/>
              </a:rPr>
              <a:t>A powerful training tool is to show a demonstration live within RFPIO. This allows your users to see features in real time and curates the training for multiple learning styles. To do this, navigate away from the slide deck and open rfpio.com in your Chrome Browser.</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Update Slide: </a:t>
            </a:r>
            <a:r>
              <a:rPr lang="en-US" sz="1200">
                <a:solidFill>
                  <a:schemeClr val="dk1"/>
                </a:solidFill>
                <a:latin typeface="Calibri"/>
                <a:ea typeface="Calibri"/>
                <a:cs typeface="Calibri"/>
                <a:sym typeface="Calibri"/>
              </a:rPr>
              <a:t>Leave as is, customize with your organization’s “My Work” page, or skip this slide entirely and show a live demonstration within RFPIO.</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Talking Points: </a:t>
            </a:r>
            <a:r>
              <a:rPr lang="en-US" sz="1200">
                <a:solidFill>
                  <a:schemeClr val="dk1"/>
                </a:solidFill>
                <a:latin typeface="Calibri"/>
                <a:ea typeface="Calibri"/>
                <a:cs typeface="Calibri"/>
                <a:sym typeface="Calibri"/>
              </a:rPr>
              <a:t>We recommend showing a live demonstration within RFPIO. Provide an overview of what your users will see, such as the left hand navigation ribbon, My Work page, various views, and how to sync user tasks to an external calendar. It can also be beneficial to take some time to highlight the user specific customization in “My Account Settings”</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Relevant Help Center Information:</a:t>
            </a:r>
            <a:endParaRPr u="sng">
              <a:solidFill>
                <a:srgbClr val="0563C1"/>
              </a:solidFill>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https://rfpio.zendesk.com/hc/en-us/articles/360005876873-How-to-Sync-Your-Calendar-with-RFPIO-Tasks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RFPIO Notes:</a:t>
            </a:r>
            <a:r>
              <a:rPr lang="en-US" sz="1100" b="0" i="0" u="none" strike="noStrike">
                <a:solidFill>
                  <a:schemeClr val="dk1"/>
                </a:solidFill>
                <a:latin typeface="Calibri"/>
                <a:ea typeface="Calibri"/>
                <a:cs typeface="Calibri"/>
                <a:sym typeface="Calibri"/>
              </a:rPr>
              <a:t> This section of training needs to involve anyone who may need to work in a Project. That might be an Author, Reviewer, or Project Primary Contact. If this is your team's first time utilizing a software to work in a project, this might be a big change to your process. Make sure you take the time to check in with your team as needed. </a:t>
            </a:r>
            <a:endParaRPr/>
          </a:p>
          <a:p>
            <a:pPr marL="171450" lvl="0" indent="-95250" algn="l" rtl="0">
              <a:lnSpc>
                <a:spcPct val="100000"/>
              </a:lnSpc>
              <a:spcBef>
                <a:spcPts val="0"/>
              </a:spcBef>
              <a:spcAft>
                <a:spcPts val="0"/>
              </a:spcAft>
              <a:buClr>
                <a:schemeClr val="dk1"/>
              </a:buClr>
              <a:buSzPts val="1200"/>
              <a:buFont typeface="Arial"/>
              <a:buNone/>
            </a:pPr>
            <a:endParaRPr sz="1100" b="1"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Update Slide: </a:t>
            </a:r>
            <a:r>
              <a:rPr lang="en-US" sz="1100" b="0" i="0" u="none" strike="noStrike">
                <a:solidFill>
                  <a:schemeClr val="dk1"/>
                </a:solidFill>
                <a:latin typeface="Calibri"/>
                <a:ea typeface="Calibri"/>
                <a:cs typeface="Calibri"/>
                <a:sym typeface="Calibri"/>
              </a:rPr>
              <a:t>Leave as is or update for custom look</a:t>
            </a:r>
            <a:endParaRPr/>
          </a:p>
          <a:p>
            <a:pPr marL="171450" lvl="0" indent="-95250" algn="l" rtl="0">
              <a:lnSpc>
                <a:spcPct val="100000"/>
              </a:lnSpc>
              <a:spcBef>
                <a:spcPts val="0"/>
              </a:spcBef>
              <a:spcAft>
                <a:spcPts val="0"/>
              </a:spcAft>
              <a:buClr>
                <a:schemeClr val="dk1"/>
              </a:buClr>
              <a:buSzPts val="1200"/>
              <a:buFont typeface="Arial"/>
              <a:buNone/>
            </a:pPr>
            <a:endParaRPr sz="11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Talking Points: </a:t>
            </a:r>
            <a:r>
              <a:rPr lang="en-US" sz="1100" b="0" i="0" u="none" strike="noStrike">
                <a:solidFill>
                  <a:schemeClr val="dk1"/>
                </a:solidFill>
                <a:latin typeface="Calibri"/>
                <a:ea typeface="Calibri"/>
                <a:cs typeface="Calibri"/>
                <a:sym typeface="Calibri"/>
              </a:rPr>
              <a:t>Set the stage for how this new workflow will improve your team’s day to day life. </a:t>
            </a:r>
            <a:endParaRPr sz="1100" b="1"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RFPIO Note: </a:t>
            </a:r>
            <a:r>
              <a:rPr lang="en-US"/>
              <a:t>Feel free to customize your training agenda as needed. We recognize that not all content presented may be applicable for your team and encourage you to modify this slide deck to suit your company’s workflow and needs.</a:t>
            </a:r>
            <a:endParaRPr/>
          </a:p>
          <a:p>
            <a:pPr marL="171450" marR="0" lvl="0" indent="-10160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Update Slide:  </a:t>
            </a:r>
            <a:r>
              <a:rPr lang="en-US">
                <a:solidFill>
                  <a:schemeClr val="dk1"/>
                </a:solidFill>
              </a:rPr>
              <a:t>Leave as is or update with custom agenda.</a:t>
            </a:r>
            <a:endParaRPr/>
          </a:p>
          <a:p>
            <a:pPr marL="171450" marR="0" lvl="0" indent="-101600" algn="l"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Talking Points: </a:t>
            </a:r>
            <a:r>
              <a:rPr lang="en-US" sz="1100" b="0" i="0" u="none" strike="noStrike" cap="none">
                <a:solidFill>
                  <a:srgbClr val="000000"/>
                </a:solidFill>
                <a:latin typeface="Arial"/>
                <a:ea typeface="Arial"/>
                <a:cs typeface="Arial"/>
                <a:sym typeface="Arial"/>
              </a:rPr>
              <a:t>Briefly explain the agenda of this training and what you want your team to walk away with (a fundamental understanding of how to create projects, assign work, respond to questions, how to collaborate, and how to export a project)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033f1a72c_0_7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033f1a72c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This slide is to provide an overview of the different roles &amp; their respective responsibilities within RFPIO </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Add custom branding and verbiage if desired</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Review the various roles, who will be operating in each role, and what their primary responsibility is when working on projects, as the terms you use internally might differ from the terms we use in RFPIO. Ensure your team understands how their role fits into your company’s workflow</a:t>
            </a:r>
            <a:endParaRPr b="1"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r>
              <a:rPr lang="en-US" dirty="0">
                <a:solidFill>
                  <a:schemeClr val="dk1"/>
                </a:solidFill>
                <a:latin typeface="Calibri"/>
                <a:ea typeface="Calibri"/>
                <a:cs typeface="Calibri"/>
                <a:sym typeface="Calibri"/>
              </a:rPr>
              <a:t>Relevant Help Center Information:</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b="1" dirty="0">
                <a:solidFill>
                  <a:schemeClr val="dk1"/>
                </a:solidFill>
                <a:latin typeface="Calibri"/>
                <a:ea typeface="Calibri"/>
                <a:cs typeface="Calibri"/>
                <a:sym typeface="Calibri"/>
              </a:rPr>
              <a:t>Manager – </a:t>
            </a:r>
            <a:r>
              <a:rPr lang="en-US" dirty="0">
                <a:solidFill>
                  <a:schemeClr val="dk1"/>
                </a:solidFill>
                <a:latin typeface="Calibri"/>
                <a:ea typeface="Calibri"/>
                <a:cs typeface="Calibri"/>
                <a:sym typeface="Calibri"/>
              </a:rPr>
              <a:t>Full access to projects they create or are added to. This role is limited to only projects they are involved with and cannot see projects they are not a team member of.</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b="1" dirty="0">
                <a:solidFill>
                  <a:schemeClr val="dk1"/>
                </a:solidFill>
                <a:latin typeface="Calibri"/>
                <a:ea typeface="Calibri"/>
                <a:cs typeface="Calibri"/>
                <a:sym typeface="Calibri"/>
              </a:rPr>
              <a:t>Author - </a:t>
            </a:r>
            <a:r>
              <a:rPr lang="en-US" dirty="0">
                <a:solidFill>
                  <a:schemeClr val="dk1"/>
                </a:solidFill>
                <a:latin typeface="Calibri"/>
                <a:ea typeface="Calibri"/>
                <a:cs typeface="Calibri"/>
                <a:sym typeface="Calibri"/>
              </a:rPr>
              <a:t>only assigned to a project, the Author is responsible for answering the questions assigned to them</a:t>
            </a:r>
            <a:endParaRPr dirty="0">
              <a:solidFill>
                <a:schemeClr val="dk1"/>
              </a:solidFill>
            </a:endParaRPr>
          </a:p>
          <a:p>
            <a:pPr marL="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Reviewer - </a:t>
            </a:r>
            <a:r>
              <a:rPr lang="en-US" dirty="0">
                <a:solidFill>
                  <a:schemeClr val="dk1"/>
                </a:solidFill>
                <a:latin typeface="Calibri"/>
                <a:ea typeface="Calibri"/>
                <a:cs typeface="Calibri"/>
                <a:sym typeface="Calibri"/>
              </a:rPr>
              <a:t>only assigned to a project, their main purpose is to review the answers provided by the Author of a question or section</a:t>
            </a:r>
            <a:endParaRPr dirty="0">
              <a:solidFill>
                <a:schemeClr val="dk1"/>
              </a:solidFill>
            </a:endParaRPr>
          </a:p>
          <a:p>
            <a:pPr marL="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Project Primary Contact </a:t>
            </a:r>
            <a:r>
              <a:rPr lang="en-US" dirty="0">
                <a:solidFill>
                  <a:schemeClr val="dk1"/>
                </a:solidFill>
                <a:latin typeface="Calibri"/>
                <a:ea typeface="Calibri"/>
                <a:cs typeface="Calibri"/>
                <a:sym typeface="Calibri"/>
              </a:rPr>
              <a:t>- The Project primary contact is the person who owns the project , he/she gets all task updates regarding the project.</a:t>
            </a:r>
            <a:endParaRPr dirty="0">
              <a:solidFill>
                <a:schemeClr val="dk1"/>
              </a:solidFill>
            </a:endParaRPr>
          </a:p>
          <a:p>
            <a:pPr marL="0" lvl="0" indent="0" algn="l" rtl="0">
              <a:spcBef>
                <a:spcPts val="0"/>
              </a:spcBef>
              <a:spcAft>
                <a:spcPts val="0"/>
              </a:spcAft>
              <a:buClr>
                <a:schemeClr val="dk1"/>
              </a:buClr>
              <a:buSzPts val="1100"/>
              <a:buFont typeface="Arial"/>
              <a:buNone/>
            </a:pPr>
            <a:endParaRPr u="sng" dirty="0">
              <a:solidFill>
                <a:srgbClr val="0563C1"/>
              </a:solidFill>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3">
                  <a:extLst>
                    <a:ext uri="{A12FA001-AC4F-418D-AE19-62706E023703}">
                      <ahyp:hlinkClr xmlns:ahyp="http://schemas.microsoft.com/office/drawing/2018/hyperlinkcolor" val="tx"/>
                    </a:ext>
                  </a:extLst>
                </a:hlinkClick>
              </a:rPr>
              <a:t>https://rfpio.zendesk.com/hc/en-us/articles/115003524174-User-Roles-Defined</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4">
                  <a:extLst>
                    <a:ext uri="{A12FA001-AC4F-418D-AE19-62706E023703}">
                      <ahyp:hlinkClr xmlns:ahyp="http://schemas.microsoft.com/office/drawing/2018/hyperlinkcolor" val="tx"/>
                    </a:ext>
                  </a:extLst>
                </a:hlinkClick>
              </a:rPr>
              <a:t>https://rfpio.zendesk.com/hc/en-us/articles/360023053194-Start-Guide-Authors</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5">
                  <a:extLst>
                    <a:ext uri="{A12FA001-AC4F-418D-AE19-62706E023703}">
                      <ahyp:hlinkClr xmlns:ahyp="http://schemas.microsoft.com/office/drawing/2018/hyperlinkcolor" val="tx"/>
                    </a:ext>
                  </a:extLst>
                </a:hlinkClick>
              </a:rPr>
              <a:t>https://rfpio.zendesk.com/hc/en-us/articles/360005877433-Start-Guide-Reviewers</a:t>
            </a: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033f1a72c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033f1a72c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This optional slide is intended to help you outline for your team who is going to be responsible for authoring and/or review</a:t>
            </a:r>
            <a:r>
              <a:rPr lang="en-US">
                <a:solidFill>
                  <a:schemeClr val="dk1"/>
                </a:solidFill>
              </a:rPr>
              <a:t>ing</a:t>
            </a:r>
            <a:r>
              <a:rPr lang="en-US">
                <a:solidFill>
                  <a:schemeClr val="dk1"/>
                </a:solidFill>
                <a:latin typeface="Calibri"/>
                <a:ea typeface="Calibri"/>
                <a:cs typeface="Calibri"/>
                <a:sym typeface="Calibri"/>
              </a:rPr>
              <a:t> project content.  The importance of this slide is so your team will know who will be owning what part of the project process and who they should contact if they questions regarding a specific project (Project Primary Contact).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Add the individual’s name for each role if desired</a:t>
            </a:r>
            <a:endParaRPr>
              <a:solidFill>
                <a:schemeClr val="dk1"/>
              </a:solidFill>
            </a:endParaRPr>
          </a:p>
          <a:p>
            <a:pPr marL="171450" lvl="0" indent="-95250" algn="l" rtl="0">
              <a:spcBef>
                <a:spcPts val="0"/>
              </a:spcBef>
              <a:spcAft>
                <a:spcPts val="0"/>
              </a:spcAft>
              <a:buClr>
                <a:schemeClr val="dk1"/>
              </a:buClr>
              <a:buSzPts val="1200"/>
              <a:buFont typeface="Arial"/>
              <a:buNone/>
            </a:pPr>
            <a:endParaRPr>
              <a:solidFill>
                <a:schemeClr val="dk1"/>
              </a:solidFill>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Reiterate what the primary focus of these individuals will be and how they fit into your company’s workflow</a:t>
            </a:r>
            <a:endParaRPr b="1">
              <a:solidFill>
                <a:schemeClr val="dk1"/>
              </a:solidFill>
              <a:latin typeface="Calibri"/>
              <a:ea typeface="Calibri"/>
              <a:cs typeface="Calibri"/>
              <a:sym typeface="Calibri"/>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033f1a72c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033f1a72c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RFPIO Note: </a:t>
            </a:r>
            <a:r>
              <a:rPr lang="en-US" sz="1200">
                <a:solidFill>
                  <a:schemeClr val="dk1"/>
                </a:solidFill>
                <a:latin typeface="Calibri"/>
                <a:ea typeface="Calibri"/>
                <a:cs typeface="Calibri"/>
                <a:sym typeface="Calibri"/>
              </a:rPr>
              <a:t>This graphic shows what a common RFP workflow looks like and can help you illustrate for your team how your workflow is changing and what will remain the same. This will help cultivate team buy-in and set them up for success.</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Update Slide:  </a:t>
            </a:r>
            <a:r>
              <a:rPr lang="en-US" sz="1200">
                <a:solidFill>
                  <a:schemeClr val="dk1"/>
                </a:solidFill>
                <a:latin typeface="Calibri"/>
                <a:ea typeface="Calibri"/>
                <a:cs typeface="Calibri"/>
                <a:sym typeface="Calibri"/>
              </a:rPr>
              <a:t>Leave as is or update with your custom RFP Workflow</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Talking Points: </a:t>
            </a:r>
            <a:r>
              <a:rPr lang="en-US" sz="1200">
                <a:solidFill>
                  <a:schemeClr val="dk1"/>
                </a:solidFill>
                <a:latin typeface="Calibri"/>
                <a:ea typeface="Calibri"/>
                <a:cs typeface="Calibri"/>
                <a:sym typeface="Calibri"/>
              </a:rPr>
              <a:t>If using this graphic, briefly explain </a:t>
            </a:r>
            <a:r>
              <a:rPr lang="en-US">
                <a:solidFill>
                  <a:schemeClr val="dk1"/>
                </a:solidFill>
              </a:rPr>
              <a:t>how your workflow fits into this 6 step process, how it is different from what you’ve done before, and what is going to stay the same. If you don’t use this graphic it’s still good to review your workflow as a whole: how it is changing? how it will stay the same? </a:t>
            </a:r>
            <a:endParaRPr sz="1200" b="1">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033f1a72c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033f1a72c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On this slide you should cover the ins and outs of importing a common RFP document. Note that only users who will be creating projects and mapping documents need to be included in this portion of the training. It can be beneficial for your Project Creators (Admins or Managers) to review the importing fundamentals </a:t>
            </a:r>
            <a:r>
              <a:rPr lang="en-US" dirty="0">
                <a:solidFill>
                  <a:schemeClr val="dk1"/>
                </a:solidFill>
              </a:rPr>
              <a:t>link below </a:t>
            </a:r>
            <a:r>
              <a:rPr lang="en-US" dirty="0">
                <a:solidFill>
                  <a:schemeClr val="dk1"/>
                </a:solidFill>
                <a:latin typeface="Calibri"/>
                <a:ea typeface="Calibri"/>
                <a:cs typeface="Calibri"/>
                <a:sym typeface="Calibri"/>
              </a:rPr>
              <a:t>prior to this training</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dirty="0">
              <a:solidFill>
                <a:schemeClr val="dk1"/>
              </a:solidFill>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How to set up the slide:  </a:t>
            </a:r>
            <a:r>
              <a:rPr lang="en-US" dirty="0">
                <a:solidFill>
                  <a:schemeClr val="dk1"/>
                </a:solidFill>
                <a:latin typeface="Calibri"/>
                <a:ea typeface="Calibri"/>
                <a:cs typeface="Calibri"/>
                <a:sym typeface="Calibri"/>
              </a:rPr>
              <a:t>Leave as is or update for custom look and feel with a familiar project.</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We recommend navigating to RFPIO and showing a live demonstration on how to map a common RFP document or even a current project. Talk about identifying sections, questions, (and in the case of at table/Excel file, where answer should go) in the file upon document mapping.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Relevant Help Center Information:</a:t>
            </a:r>
            <a:endParaRPr dirty="0">
              <a:solidFill>
                <a:schemeClr val="dk1"/>
              </a:solidFill>
            </a:endParaRPr>
          </a:p>
          <a:p>
            <a:pPr marL="0" lvl="0" indent="0" algn="l" rtl="0">
              <a:spcBef>
                <a:spcPts val="0"/>
              </a:spcBef>
              <a:spcAft>
                <a:spcPts val="0"/>
              </a:spcAft>
              <a:buClr>
                <a:schemeClr val="dk1"/>
              </a:buClr>
              <a:buSzPts val="1200"/>
              <a:buFont typeface="Arial"/>
              <a:buNone/>
            </a:pPr>
            <a:r>
              <a:rPr lang="en-US"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https://rfpio.zendesk.com/hc/en-us/articles/115001824713-Importing-Fundamentals</a:t>
            </a:r>
            <a:endParaRPr dirty="0">
              <a:solidFill>
                <a:schemeClr val="dk1"/>
              </a:solidFill>
            </a:endParaRPr>
          </a:p>
          <a:p>
            <a:pPr marL="0" lvl="0" indent="0" algn="l" rtl="0">
              <a:spcBef>
                <a:spcPts val="0"/>
              </a:spcBef>
              <a:spcAft>
                <a:spcPts val="0"/>
              </a:spcAft>
              <a:buClr>
                <a:schemeClr val="dk1"/>
              </a:buClr>
              <a:buSzPts val="1100"/>
              <a:buFont typeface="Arial"/>
              <a:buNone/>
            </a:pPr>
            <a:br>
              <a:rPr lang="en-US" dirty="0">
                <a:solidFill>
                  <a:schemeClr val="dk1"/>
                </a:solidFill>
              </a:rPr>
            </a:b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033f1a72c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033f1a72c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This slide may be one of the most important messages to convey to your Project Creators.  The ability to assign sections, questions and due dates are key steps to designing your workflows.  These steps allow you to divide and conquer your projects. *Note that Team Members can add Authors but can’t remove Authors.</a:t>
            </a:r>
            <a:endParaRPr dirty="0">
              <a:solidFill>
                <a:schemeClr val="dk1"/>
              </a:solidFill>
            </a:endParaRPr>
          </a:p>
          <a:p>
            <a:pPr marL="171450" lvl="0" indent="-95250" algn="l" rtl="0">
              <a:spcBef>
                <a:spcPts val="0"/>
              </a:spcBef>
              <a:spcAft>
                <a:spcPts val="0"/>
              </a:spcAft>
              <a:buNone/>
            </a:pPr>
            <a:endParaRPr b="1"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Leave as is or update for custom look and feel with a familiar project.</a:t>
            </a:r>
            <a:endParaRPr dirty="0">
              <a:solidFill>
                <a:schemeClr val="dk1"/>
              </a:solidFill>
            </a:endParaRPr>
          </a:p>
          <a:p>
            <a:pPr marL="171450" lvl="0" indent="-95250" algn="l" rtl="0">
              <a:spcBef>
                <a:spcPts val="0"/>
              </a:spcBef>
              <a:spcAft>
                <a:spcPts val="0"/>
              </a:spcAft>
              <a:buNone/>
            </a:pPr>
            <a:endParaRPr b="1"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Briefly provide an overview on Author &amp; Reviewer roles and why they are important.  Also discuss your team’s workflow. Will your Project Creators take a first pass at answering questions themselves? Or will they immediately assign Authors to respond? Do you have an established Review process? If so, what does that look like? Then demonstrate how to assign Authors and Reviewers at a section level and a question level. We recommend navigating into RFPIO to show a live demonstration on how to make assignments. </a:t>
            </a:r>
            <a:endParaRPr dirty="0">
              <a:solidFill>
                <a:schemeClr val="dk1"/>
              </a:solidFill>
            </a:endParaRPr>
          </a:p>
          <a:p>
            <a:pPr marL="171450" lvl="0" indent="-9525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br>
              <a:rPr lang="en-US" dirty="0">
                <a:solidFill>
                  <a:schemeClr val="dk1"/>
                </a:solidFill>
              </a:rPr>
            </a:br>
            <a:r>
              <a:rPr lang="en-US" dirty="0">
                <a:solidFill>
                  <a:schemeClr val="dk1"/>
                </a:solidFill>
                <a:latin typeface="Calibri"/>
                <a:ea typeface="Calibri"/>
                <a:cs typeface="Calibri"/>
                <a:sym typeface="Calibri"/>
              </a:rPr>
              <a:t>Relevant Help Center Information:</a:t>
            </a:r>
            <a:endParaRPr dirty="0">
              <a:solidFill>
                <a:schemeClr val="dk1"/>
              </a:solidFill>
            </a:endParaRPr>
          </a:p>
          <a:p>
            <a:pPr marL="0" lvl="0" indent="0" algn="l" rtl="0">
              <a:spcBef>
                <a:spcPts val="0"/>
              </a:spcBef>
              <a:spcAft>
                <a:spcPts val="0"/>
              </a:spcAft>
              <a:buNone/>
            </a:pPr>
            <a:r>
              <a:rPr lang="en-US"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https://rfpio.zendesk.com/hc/en-us/articles/360023053194-Start-Guide-Authors</a:t>
            </a:r>
            <a:endParaRPr dirty="0">
              <a:solidFill>
                <a:schemeClr val="dk1"/>
              </a:solidFill>
            </a:endParaRPr>
          </a:p>
          <a:p>
            <a:pPr marL="0" lvl="0" indent="0" algn="l" rtl="0">
              <a:spcBef>
                <a:spcPts val="0"/>
              </a:spcBef>
              <a:spcAft>
                <a:spcPts val="0"/>
              </a:spcAft>
              <a:buNone/>
            </a:pPr>
            <a:r>
              <a:rPr lang="en-US"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https://rfpio.zendesk.com/hc/en-us/articles/360005877433-Start-Guide-Reviewers</a:t>
            </a:r>
            <a:endParaRPr u="sng" dirty="0">
              <a:solidFill>
                <a:schemeClr val="dk1"/>
              </a:solidFill>
              <a:latin typeface="Calibri"/>
              <a:ea typeface="Calibri"/>
              <a:cs typeface="Calibri"/>
              <a:sym typeface="Calibri"/>
            </a:endParaRPr>
          </a:p>
          <a:p>
            <a:pPr marL="0" lvl="0" indent="0" algn="l" rtl="0">
              <a:spcBef>
                <a:spcPts val="0"/>
              </a:spcBef>
              <a:spcAft>
                <a:spcPts val="0"/>
              </a:spcAft>
              <a:buNone/>
            </a:pPr>
            <a:r>
              <a:rPr lang="en-US" u="sng" dirty="0">
                <a:solidFill>
                  <a:srgbClr val="0563C1"/>
                </a:solidFill>
                <a:hlinkClick r:id="rId5">
                  <a:extLst>
                    <a:ext uri="{A12FA001-AC4F-418D-AE19-62706E023703}">
                      <ahyp:hlinkClr xmlns:ahyp="http://schemas.microsoft.com/office/drawing/2018/hyperlinkcolor" val="tx"/>
                    </a:ext>
                  </a:extLst>
                </a:hlinkClick>
              </a:rPr>
              <a:t>https://rfpio.zendesk.com/hc/en-us/articles/360005788874-How-to-Assign-Authors-to-a-Section</a:t>
            </a:r>
            <a:endParaRPr dirty="0">
              <a:solidFill>
                <a:schemeClr val="dk1"/>
              </a:solidFill>
            </a:endParaRPr>
          </a:p>
          <a:p>
            <a:pPr marL="0" lvl="0" indent="0" algn="l" rtl="0">
              <a:spcBef>
                <a:spcPts val="0"/>
              </a:spcBef>
              <a:spcAft>
                <a:spcPts val="0"/>
              </a:spcAft>
              <a:buNone/>
            </a:pPr>
            <a:r>
              <a:rPr lang="en-US" u="sng" dirty="0">
                <a:solidFill>
                  <a:srgbClr val="0563C1"/>
                </a:solidFill>
                <a:hlinkClick r:id="rId6">
                  <a:extLst>
                    <a:ext uri="{A12FA001-AC4F-418D-AE19-62706E023703}">
                      <ahyp:hlinkClr xmlns:ahyp="http://schemas.microsoft.com/office/drawing/2018/hyperlinkcolor" val="tx"/>
                    </a:ext>
                  </a:extLst>
                </a:hlinkClick>
              </a:rPr>
              <a:t>https://rfpio.zendesk.com/hc/en-us/articles/360005872273-How-to-assign-a-question-to-a-guest</a:t>
            </a:r>
            <a:endParaRPr u="sng" dirty="0">
              <a:solidFill>
                <a:srgbClr val="0563C1"/>
              </a:solidFill>
            </a:endParaRPr>
          </a:p>
          <a:p>
            <a:pPr marL="0" lvl="0" indent="0" algn="l" rtl="0">
              <a:spcBef>
                <a:spcPts val="0"/>
              </a:spcBef>
              <a:spcAft>
                <a:spcPts val="0"/>
              </a:spcAft>
              <a:buNone/>
            </a:pPr>
            <a:r>
              <a:rPr lang="en-US" u="sng" dirty="0">
                <a:solidFill>
                  <a:srgbClr val="0563C1"/>
                </a:solidFill>
                <a:hlinkClick r:id="rId7">
                  <a:extLst>
                    <a:ext uri="{A12FA001-AC4F-418D-AE19-62706E023703}">
                      <ahyp:hlinkClr xmlns:ahyp="http://schemas.microsoft.com/office/drawing/2018/hyperlinkcolor" val="tx"/>
                    </a:ext>
                  </a:extLst>
                </a:hlinkClick>
              </a:rPr>
              <a:t>https://rfpio.zendesk.com/hc/en-us/articles/360005868073-How-to-Assign-the-Project-Primary-Contact</a:t>
            </a:r>
            <a:endParaRPr u="sng" dirty="0">
              <a:solidFill>
                <a:srgbClr val="0563C1"/>
              </a:solidFill>
            </a:endParaRPr>
          </a:p>
          <a:p>
            <a:pPr marL="0" lvl="0" indent="0" algn="l" rtl="0">
              <a:spcBef>
                <a:spcPts val="0"/>
              </a:spcBef>
              <a:spcAft>
                <a:spcPts val="0"/>
              </a:spcAft>
              <a:buNone/>
            </a:pPr>
            <a:endParaRPr u="sng" dirty="0">
              <a:solidFill>
                <a:srgbClr val="0563C1"/>
              </a:solidFill>
            </a:endParaRPr>
          </a:p>
          <a:p>
            <a:pPr marL="457200" lvl="0" indent="-228600" algn="l" rtl="0">
              <a:spcBef>
                <a:spcPts val="0"/>
              </a:spcBef>
              <a:spcAft>
                <a:spcPts val="0"/>
              </a:spcAft>
              <a:buNone/>
            </a:pPr>
            <a:endParaRPr dirty="0">
              <a:solidFill>
                <a:schemeClr val="dk1"/>
              </a:solidFill>
            </a:endParaRPr>
          </a:p>
          <a:p>
            <a:pPr marL="171450" lvl="0" indent="-165100" algn="l" rtl="0">
              <a:spcBef>
                <a:spcPts val="0"/>
              </a:spcBef>
              <a:spcAft>
                <a:spcPts val="0"/>
              </a:spcAft>
              <a:buClr>
                <a:schemeClr val="dk1"/>
              </a:buClr>
              <a:buSzPts val="1100"/>
              <a:buFont typeface="Calibri"/>
              <a:buChar char="•"/>
            </a:pPr>
            <a:endParaRPr b="1"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How to set up the slide:  </a:t>
            </a:r>
            <a:r>
              <a:rPr lang="en-US" dirty="0">
                <a:solidFill>
                  <a:schemeClr val="dk1"/>
                </a:solidFill>
                <a:latin typeface="Calibri"/>
                <a:ea typeface="Calibri"/>
                <a:cs typeface="Calibri"/>
                <a:sym typeface="Calibri"/>
              </a:rPr>
              <a:t>Leave as is or update for custom look and feel with a familiar project.</a:t>
            </a:r>
            <a:endParaRPr dirty="0">
              <a:solidFill>
                <a:schemeClr val="dk1"/>
              </a:solidFill>
            </a:endParaRPr>
          </a:p>
          <a:p>
            <a:pPr marL="171450" lvl="0" indent="-95250" algn="l" rtl="0">
              <a:spcBef>
                <a:spcPts val="0"/>
              </a:spcBef>
              <a:spcAft>
                <a:spcPts val="0"/>
              </a:spcAft>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We recommend navigating to RFPIO and showing a live demonstration on how to map a common RFP document or even a current project. Talk about identifying sections, questions, (and in the case of at table/Excel file, where answer should go) in the file upon document mapping.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dirty="0">
                <a:solidFill>
                  <a:schemeClr val="dk1"/>
                </a:solidFill>
              </a:rPr>
              <a:t>Relevant Help Center Information:</a:t>
            </a:r>
            <a:endParaRPr dirty="0">
              <a:solidFill>
                <a:schemeClr val="dk1"/>
              </a:solidFill>
            </a:endParaRPr>
          </a:p>
          <a:p>
            <a:pPr marL="0" lvl="0" indent="0" algn="l" rtl="0">
              <a:spcBef>
                <a:spcPts val="0"/>
              </a:spcBef>
              <a:spcAft>
                <a:spcPts val="0"/>
              </a:spcAft>
              <a:buNone/>
            </a:pPr>
            <a:r>
              <a:rPr lang="en-US" u="sng" dirty="0">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https://rfpio.zendesk.com/hc/en-us/articles/115001824713-Importing-Fundamentals</a:t>
            </a:r>
            <a:endParaRPr dirty="0">
              <a:solidFill>
                <a:schemeClr val="dk1"/>
              </a:solidFill>
            </a:endParaRPr>
          </a:p>
          <a:p>
            <a:pPr marL="0" lvl="0" indent="0" algn="l" rtl="0">
              <a:spcBef>
                <a:spcPts val="0"/>
              </a:spcBef>
              <a:spcAft>
                <a:spcPts val="0"/>
              </a:spcAft>
              <a:buNone/>
            </a:pPr>
            <a:br>
              <a:rPr lang="en-US" dirty="0">
                <a:solidFill>
                  <a:schemeClr val="dk1"/>
                </a:solidFill>
              </a:rPr>
            </a:br>
            <a:endParaRPr dirty="0">
              <a:solidFill>
                <a:schemeClr val="dk1"/>
              </a:solidFill>
            </a:endParaRPr>
          </a:p>
          <a:p>
            <a:pPr marL="457200" lvl="0" indent="-228600" algn="l" rtl="0">
              <a:spcBef>
                <a:spcPts val="0"/>
              </a:spcBef>
              <a:spcAft>
                <a:spcPts val="0"/>
              </a:spcAft>
              <a:buNone/>
            </a:pP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033f1a72c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b033f1a72c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Once your team understands how to assign work next they need to know how to find their assignments. This portion of the training should include any team members who will be working on projects.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for custom look and feel with a familiar project.</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a:t>
            </a:r>
            <a:r>
              <a:rPr lang="en-US">
                <a:solidFill>
                  <a:schemeClr val="dk1"/>
                </a:solidFill>
                <a:latin typeface="Calibri"/>
                <a:ea typeface="Calibri"/>
                <a:cs typeface="Calibri"/>
                <a:sym typeface="Calibri"/>
              </a:rPr>
              <a:t> We suggest continuing the Live Demo in RFPIO. Show your team how they can see their assignments from the "My Work" page or how they can filter their assigned questions from both the Project and Section Level. Also take a moment to show your team how to manually respond to questions (without the Recommendation Engine).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solidFill>
                  <a:schemeClr val="dk1"/>
                </a:solidFill>
                <a:latin typeface="Calibri"/>
                <a:ea typeface="Calibri"/>
                <a:cs typeface="Calibri"/>
                <a:sym typeface="Calibri"/>
              </a:rPr>
              <a:t>Relevant Help Center Information:</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https://rfpio.zendesk.com/hc/en-us/articles/360005876793-How-to-Filter-Questions-by-a-Specific-Author</a:t>
            </a:r>
            <a:endParaRPr u="sng">
              <a:solidFill>
                <a:srgbClr val="0563C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https://rfpio.zendesk.com/hc/en-us/articles/360005864993-How-to-See-Which-Questions-Are-Assigned-to-an-author-in-a-Project</a:t>
            </a:r>
            <a:endParaRPr u="sng">
              <a:solidFill>
                <a:srgbClr val="0563C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5">
                  <a:extLst>
                    <a:ext uri="{A12FA001-AC4F-418D-AE19-62706E023703}">
                      <ahyp:hlinkClr xmlns:ahyp="http://schemas.microsoft.com/office/drawing/2018/hyperlinkcolor" val="tx"/>
                    </a:ext>
                  </a:extLst>
                </a:hlinkClick>
              </a:rPr>
              <a:t>https://rfpio.zendesk.com/hc/en-us/articles/360023053194-Start-Guide-Authors</a:t>
            </a:r>
            <a:endParaRPr>
              <a:solidFill>
                <a:schemeClr val="dk1"/>
              </a:solidFill>
              <a:latin typeface="Calibri"/>
              <a:ea typeface="Calibri"/>
              <a:cs typeface="Calibri"/>
              <a:sym typeface="Calibri"/>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033f1a72c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033f1a72c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The Recommendation Engine is one of the paramount and most valuable features available to your team within a project. It’s helpful for your team to understand where these recommendations come from (the Answer Library) and how they are suggested (Keyword Match, Star Rating, Used Count, &amp; Last Updated Date). </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Leave as is or update for custom look and feel with a familiar project.</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Take some time to discuss how the system recommends answers based on the Keyword Match, Star Rating, Used Count, &amp; Last Updated Date. Show your team how to apply an answer from the Recommendation Engine and highlight the Advanced Filter Search. Ensuring your team is comfortable with the Recommendation Engine and Advanced Filter Search will help set them up for success. This is also a good time to talk about the “Save in Answer Library” toggle and that the “Complete Section” button is what triggers that content to be sent to the Answer Library </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br>
              <a:rPr lang="en-US" dirty="0">
                <a:solidFill>
                  <a:schemeClr val="dk1"/>
                </a:solidFill>
              </a:rPr>
            </a:br>
            <a:r>
              <a:rPr lang="en-US" dirty="0">
                <a:solidFill>
                  <a:schemeClr val="dk1"/>
                </a:solidFill>
              </a:rPr>
              <a:t>Relevant Help Center Information:</a:t>
            </a:r>
            <a:br>
              <a:rPr lang="en-US" dirty="0">
                <a:solidFill>
                  <a:schemeClr val="dk1"/>
                </a:solidFill>
              </a:rPr>
            </a:br>
            <a:r>
              <a:rPr lang="en-US" u="sng" dirty="0">
                <a:solidFill>
                  <a:srgbClr val="0563C1"/>
                </a:solidFill>
                <a:hlinkClick r:id="rId3">
                  <a:extLst>
                    <a:ext uri="{A12FA001-AC4F-418D-AE19-62706E023703}">
                      <ahyp:hlinkClr xmlns:ahyp="http://schemas.microsoft.com/office/drawing/2018/hyperlinkcolor" val="tx"/>
                    </a:ext>
                  </a:extLst>
                </a:hlinkClick>
              </a:rPr>
              <a:t>https://rfpio.zendesk.com/hc/en-us/articles/115002315094-How-to-Apply-Answers-from-the-Recommendation-Engine-</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4">
                  <a:extLst>
                    <a:ext uri="{A12FA001-AC4F-418D-AE19-62706E023703}">
                      <ahyp:hlinkClr xmlns:ahyp="http://schemas.microsoft.com/office/drawing/2018/hyperlinkcolor" val="tx"/>
                    </a:ext>
                  </a:extLst>
                </a:hlinkClick>
              </a:rPr>
              <a:t>https://rfpio.zendesk.com/hc/en-us/articles/360005872193-How-to-Use-the-Advanced-Search-Settings-in-the-Recommendation-Engine</a:t>
            </a:r>
            <a:endParaRPr dirty="0">
              <a:solidFill>
                <a:schemeClr val="dk1"/>
              </a:solidFill>
            </a:endParaRPr>
          </a:p>
          <a:p>
            <a:pPr marL="0" lvl="0" indent="0" algn="l" rtl="0">
              <a:spcBef>
                <a:spcPts val="0"/>
              </a:spcBef>
              <a:spcAft>
                <a:spcPts val="0"/>
              </a:spcAft>
              <a:buClr>
                <a:schemeClr val="dk1"/>
              </a:buClr>
              <a:buSzPts val="1100"/>
              <a:buFont typeface="Arial"/>
              <a:buNone/>
            </a:pPr>
            <a:r>
              <a:rPr lang="en-US" sz="1050" u="sng" dirty="0">
                <a:solidFill>
                  <a:srgbClr val="0563C1"/>
                </a:solidFill>
                <a:hlinkClick r:id="rId5">
                  <a:extLst>
                    <a:ext uri="{A12FA001-AC4F-418D-AE19-62706E023703}">
                      <ahyp:hlinkClr xmlns:ahyp="http://schemas.microsoft.com/office/drawing/2018/hyperlinkcolor" val="tx"/>
                    </a:ext>
                  </a:extLst>
                </a:hlinkClick>
              </a:rPr>
              <a:t>https://rfpio.zendesk.com/hc/en-us/articles/360005794294-How-to-Use-Advance-Search-Filters-in-the-Answer-Library-Recommendation-Engine</a:t>
            </a: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dirty="0">
                <a:solidFill>
                  <a:srgbClr val="000000"/>
                </a:solidFill>
                <a:latin typeface="Arial"/>
                <a:ea typeface="Arial"/>
                <a:cs typeface="Arial"/>
                <a:sym typeface="Arial"/>
              </a:rPr>
              <a:t>RFPIO Note: </a:t>
            </a:r>
            <a:r>
              <a:rPr lang="en-US" dirty="0"/>
              <a:t>This is the Agenda we will follow for today’s session. Based on your team’s needs you may choose to break up this deck and your trainings by user role or by area of the application. For example, you may train your Project Team using the Project Management Portion of this deck but may also want to include some information from other sections.  </a:t>
            </a:r>
            <a:endParaRPr dirty="0"/>
          </a:p>
          <a:p>
            <a:pPr marL="171450" marR="0" lvl="0" indent="-10160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dirty="0">
                <a:solidFill>
                  <a:srgbClr val="000000"/>
                </a:solidFill>
                <a:latin typeface="Arial"/>
                <a:ea typeface="Arial"/>
                <a:cs typeface="Arial"/>
                <a:sym typeface="Arial"/>
              </a:rPr>
              <a:t>Update Slide:  </a:t>
            </a:r>
            <a:r>
              <a:rPr lang="en-US" dirty="0">
                <a:solidFill>
                  <a:schemeClr val="dk1"/>
                </a:solidFill>
              </a:rPr>
              <a:t>Update with your customized agenda topics based on your user audience</a:t>
            </a:r>
            <a:endParaRPr dirty="0"/>
          </a:p>
          <a:p>
            <a:pPr marL="171450" marR="0" lvl="0" indent="-101600" algn="l" rtl="0">
              <a:lnSpc>
                <a:spcPct val="100000"/>
              </a:lnSpc>
              <a:spcBef>
                <a:spcPts val="0"/>
              </a:spcBef>
              <a:spcAft>
                <a:spcPts val="0"/>
              </a:spcAft>
              <a:buClr>
                <a:srgbClr val="000000"/>
              </a:buClr>
              <a:buSzPts val="1100"/>
              <a:buFont typeface="Arial"/>
              <a:buNone/>
            </a:pPr>
            <a:endParaRPr sz="1100" b="1"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US" sz="1100" b="1" i="0" u="none" strike="noStrike" cap="none" dirty="0">
                <a:solidFill>
                  <a:srgbClr val="000000"/>
                </a:solidFill>
                <a:latin typeface="Arial"/>
                <a:ea typeface="Arial"/>
                <a:cs typeface="Arial"/>
                <a:sym typeface="Arial"/>
              </a:rPr>
              <a:t>Talking Points: </a:t>
            </a:r>
            <a:r>
              <a:rPr lang="en-US" sz="1100" b="0" i="0" u="none" strike="noStrike" cap="none" dirty="0">
                <a:solidFill>
                  <a:srgbClr val="000000"/>
                </a:solidFill>
                <a:latin typeface="Arial"/>
                <a:ea typeface="Arial"/>
                <a:cs typeface="Arial"/>
                <a:sym typeface="Arial"/>
              </a:rPr>
              <a:t>Briefly explain the agenda of this training and what you want your team to walk away with (for example: a fundamental understanding of how to create and respond to projects, why the Content Library is important and how that content will be managed)</a:t>
            </a:r>
            <a:endParaRPr sz="1100" b="1"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033f1a72c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033f1a72c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As your team is working on a project they may have a need to collaborate with others to complete their work. RFPIO has many built-in collaboration features such as Comments &amp; In Application Chat.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with custom screenshot. Remove any bullet points of features that your team will not be using.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Spend some time talking about how to create, respond to, &amp; resolve a comment; also discuss the difference between a comment &amp; a clarification. If you have Slack , Hangouts, or Teams Integration you can mention it here. </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solidFill>
                  <a:schemeClr val="dk1"/>
                </a:solidFill>
                <a:latin typeface="Calibri"/>
                <a:ea typeface="Calibri"/>
                <a:cs typeface="Calibri"/>
                <a:sym typeface="Calibri"/>
              </a:rPr>
              <a:t>Relevant Help Center Information:</a:t>
            </a:r>
            <a:br>
              <a:rPr lang="en-US">
                <a:solidFill>
                  <a:schemeClr val="dk1"/>
                </a:solidFill>
              </a:rPr>
            </a:br>
            <a:r>
              <a:rPr lang="en-US">
                <a:solidFill>
                  <a:schemeClr val="dk1"/>
                </a:solidFill>
                <a:latin typeface="Calibri"/>
                <a:ea typeface="Calibri"/>
                <a:cs typeface="Calibri"/>
                <a:sym typeface="Calibri"/>
              </a:rPr>
              <a:t>Clarifications: Clarifications are mainly used for external communication to where you can post clarifying questions that are attached to the content in question and can be exported and sent to the issuer. </a:t>
            </a:r>
            <a:br>
              <a:rPr lang="en-US">
                <a:solidFill>
                  <a:schemeClr val="dk1"/>
                </a:solidFill>
              </a:rPr>
            </a:b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https://rfpio.zendesk.com/hc/en-us/articles/360005788734-How-to-Use-Comments-to-Collaborate</a:t>
            </a:r>
            <a:endParaRPr u="sng">
              <a:solidFill>
                <a:srgbClr val="0563C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https://rfpio.zendesk.com/hc/en-us/articles/360005864973-How-to-Use-Comments-to-Discuss-Questions</a:t>
            </a:r>
            <a:endParaRPr u="sng">
              <a:solidFill>
                <a:srgbClr val="0563C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5">
                  <a:extLst>
                    <a:ext uri="{A12FA001-AC4F-418D-AE19-62706E023703}">
                      <ahyp:hlinkClr xmlns:ahyp="http://schemas.microsoft.com/office/drawing/2018/hyperlinkcolor" val="tx"/>
                    </a:ext>
                  </a:extLst>
                </a:hlinkClick>
              </a:rPr>
              <a:t>https://rfpio.zendesk.com/hc/en-us/articles/360005864833-How-to-Leave-Comments-and-See-All-Comments-in-a-Project</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6">
                  <a:extLst>
                    <a:ext uri="{A12FA001-AC4F-418D-AE19-62706E023703}">
                      <ahyp:hlinkClr xmlns:ahyp="http://schemas.microsoft.com/office/drawing/2018/hyperlinkcolor" val="tx"/>
                    </a:ext>
                  </a:extLst>
                </a:hlinkClick>
              </a:rPr>
              <a:t>https://rfpio.zendesk.com/hc/en-us/articles/360005871993-How-to-Mark-a-Comment-as-Resolved</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7">
                  <a:extLst>
                    <a:ext uri="{A12FA001-AC4F-418D-AE19-62706E023703}">
                      <ahyp:hlinkClr xmlns:ahyp="http://schemas.microsoft.com/office/drawing/2018/hyperlinkcolor" val="tx"/>
                    </a:ext>
                  </a:extLst>
                </a:hlinkClick>
              </a:rPr>
              <a:t>https://rfpio.zendesk.com/hc/en-us/articles/360005863373-How-to-Use-Clarifications-in-a-Project</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8">
                  <a:extLst>
                    <a:ext uri="{A12FA001-AC4F-418D-AE19-62706E023703}">
                      <ahyp:hlinkClr xmlns:ahyp="http://schemas.microsoft.com/office/drawing/2018/hyperlinkcolor" val="tx"/>
                    </a:ext>
                  </a:extLst>
                </a:hlinkClick>
              </a:rPr>
              <a:t>https://rfpio.zendesk.com/hc/en-us/articles/360030377373-Slack-Integration-</a:t>
            </a:r>
            <a:endParaRPr u="sng">
              <a:solidFill>
                <a:srgbClr val="0563C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9">
                  <a:extLst>
                    <a:ext uri="{A12FA001-AC4F-418D-AE19-62706E023703}">
                      <ahyp:hlinkClr xmlns:ahyp="http://schemas.microsoft.com/office/drawing/2018/hyperlinkcolor" val="tx"/>
                    </a:ext>
                  </a:extLst>
                </a:hlinkClick>
              </a:rPr>
              <a:t>https://rfpio.zendesk.com/hc/en-us/articles/360039495873-Creating-and-Managing-Flags</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033f1a72c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033f1a72c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After questions have been responded to, your company may have a review process in place. If your company has a Review workflow, discuss what that process is and who your Reviewers will be.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with your company’s Review Process</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The main things to touch on are to tell your team what a reviewer is, what your company’s review workflow looks like, and how to make the corrections, if needed. It is also important to note that if a Review has been enabled the content from a project won’t be sent to the Answer Library (f the “Save in Answer Library” toggle is turned on) until after the Review has been completed. </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Relevant Help Center Information:</a:t>
            </a:r>
            <a:br>
              <a:rPr lang="en-US">
                <a:solidFill>
                  <a:schemeClr val="dk1"/>
                </a:solidFill>
              </a:rPr>
            </a:b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https://rfpio.zendesk.com/hc/en-us/articles/360005877433-Start-Guide-Reviewers</a:t>
            </a:r>
            <a:br>
              <a:rPr lang="en-US">
                <a:solidFill>
                  <a:schemeClr val="dk1"/>
                </a:solidFill>
              </a:rPr>
            </a:b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https://rfpio.zendesk.com/hc/en-us/articles/360005778954-How-to-Assign-Sequential-Reviewers</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033f1a72c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033f1a72c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It’s important to clearly define for your team who will be responsible for exporting the project and sending the final version back to the issuer. Review your project completion workflow in its entirety, including items that fall outside of RFPIO. It can be helpful to show your team a live demonstration of your project completion workflow.</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for custom look and feel with a familiar project.</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Review your company’s project completion workflow. Discuss the steps your team needs to take both in and out of RFPIO to prepare the final project to return to the Requestor. Will you be exporting projects back into the source document or do you have a Response Template you want your team to use? Specifically, you should highlight how to update the Project Stage, Marking Sections &amp; the overall Project as complete, and if needed, resolving comments. It can be helpful to show your team a live demonstration in RFPIO on how to complete and export a project.  Specifically you should highlight how to update the Project Stage, Marking Sections and the overall Project as Complete, if you’ll be exporting back into the source document or into a Response Template, and resolving comments, if needed.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Relevant Help Center Information:</a:t>
            </a:r>
            <a:endParaRPr>
              <a:solidFill>
                <a:schemeClr val="dk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https://rfpio.zendesk.com/hc/en-us/articles/360005871473-How-to-Export-an-Active-Project</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br>
              <a:rPr lang="en-US">
                <a:solidFill>
                  <a:schemeClr val="dk1"/>
                </a:solidFill>
              </a:rPr>
            </a:br>
            <a:br>
              <a:rPr lang="en-US">
                <a:solidFill>
                  <a:schemeClr val="dk1"/>
                </a:solidFill>
              </a:rPr>
            </a:br>
            <a:br>
              <a:rPr lang="en-US">
                <a:solidFill>
                  <a:schemeClr val="dk1"/>
                </a:solidFill>
              </a:rPr>
            </a:b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033f1a72c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b033f1a72c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The reporting feature is available to Admins and Managers who are looking to gather data spanning all </a:t>
            </a:r>
            <a:r>
              <a:rPr lang="en-US">
                <a:solidFill>
                  <a:schemeClr val="dk1"/>
                </a:solidFill>
              </a:rPr>
              <a:t>and/or their own</a:t>
            </a:r>
            <a:r>
              <a:rPr lang="en-US">
                <a:solidFill>
                  <a:schemeClr val="dk1"/>
                </a:solidFill>
                <a:latin typeface="Calibri"/>
                <a:ea typeface="Calibri"/>
                <a:cs typeface="Calibri"/>
                <a:sym typeface="Calibri"/>
              </a:rPr>
              <a:t> projects. It is our data gold mine! Executive Dashboard - *DOES INCLUDE ARCHIVED PROJECTS*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for custom look and feel with a familiar report.</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Discuss the types of Reports your team will be using to help keep Projects on track. Specifically show the Executive Dashboard and it how it provides a high-level overview of the project types, win/loss assessment, and project values. It can be beneficial to show a live demonstration of the Report features by navigating into your RPFIO Instance. </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Relevant Help Center Information:</a:t>
            </a:r>
            <a:br>
              <a:rPr lang="en-US">
                <a:solidFill>
                  <a:schemeClr val="dk1"/>
                </a:solidFill>
              </a:rPr>
            </a:b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https://rfpio.zendesk.com/hc/en-us/articles/360033981273-Reporting-in-RFPIO</a:t>
            </a:r>
            <a:br>
              <a:rPr lang="en-US">
                <a:solidFill>
                  <a:schemeClr val="dk1"/>
                </a:solidFill>
              </a:rPr>
            </a:b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https://rfpio.zendesk.com/hc/en-us/articles/360004902774-RFPIO-Webinar-Reporting-in-RFPIO-What-to-Measure-for-Success-May-2018</a:t>
            </a:r>
            <a:br>
              <a:rPr lang="en-US">
                <a:solidFill>
                  <a:schemeClr val="dk1"/>
                </a:solidFill>
              </a:rPr>
            </a:b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033f1a72c_0_5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Notes: </a:t>
            </a:r>
            <a:r>
              <a:rPr lang="en-US">
                <a:solidFill>
                  <a:schemeClr val="dk1"/>
                </a:solidFill>
                <a:latin typeface="Calibri"/>
                <a:ea typeface="Calibri"/>
                <a:cs typeface="Calibri"/>
                <a:sym typeface="Calibri"/>
              </a:rPr>
              <a:t>This portion of the training is intended for any users who will be managing Content and/or your Answer Library. Include any members of your team that will be assisting with Content Management. </a:t>
            </a:r>
            <a:endParaRPr b="1">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for custom look and feel</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The Answer Library is the foundation of the response process. It’s important for your team to keep your Answer Library content clean, up to date, and ready to be used. </a:t>
            </a:r>
            <a:br>
              <a:rPr lang="en-US">
                <a:solidFill>
                  <a:schemeClr val="dk1"/>
                </a:solidFill>
              </a:rPr>
            </a:br>
            <a:br>
              <a:rPr lang="en-US">
                <a:solidFill>
                  <a:schemeClr val="dk1"/>
                </a:solidFill>
              </a:rPr>
            </a:br>
            <a:br>
              <a:rPr lang="en-US">
                <a:solidFill>
                  <a:schemeClr val="dk1"/>
                </a:solidFill>
              </a:rPr>
            </a:b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319" name="Google Shape;319;gb033f1a72c_0_5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b033f1a72c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b033f1a72c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RFPIO Note: </a:t>
            </a:r>
            <a:r>
              <a:rPr lang="en-US">
                <a:solidFill>
                  <a:schemeClr val="dk1"/>
                </a:solidFill>
              </a:rPr>
              <a:t>Feel free to customize your training agenda as needed. We recognize that not all content presented may be applicable for your team and encourage you to modify this slide deck to suit your company’s workflow and needs.</a:t>
            </a:r>
            <a:endParaRPr sz="1200" b="1">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Update Slide: </a:t>
            </a:r>
            <a:r>
              <a:rPr lang="en-US" sz="1200">
                <a:solidFill>
                  <a:schemeClr val="dk1"/>
                </a:solidFill>
                <a:latin typeface="Calibri"/>
                <a:ea typeface="Calibri"/>
                <a:cs typeface="Calibri"/>
                <a:sym typeface="Calibri"/>
              </a:rPr>
              <a:t>Leave as is or update with custom agenda items</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Talking Points:</a:t>
            </a:r>
            <a:r>
              <a:rPr lang="en-US" sz="1200">
                <a:solidFill>
                  <a:schemeClr val="dk1"/>
                </a:solidFill>
                <a:latin typeface="Calibri"/>
                <a:ea typeface="Calibri"/>
                <a:cs typeface="Calibri"/>
                <a:sym typeface="Calibri"/>
              </a:rPr>
              <a:t> </a:t>
            </a:r>
            <a:r>
              <a:rPr lang="en-US">
                <a:solidFill>
                  <a:schemeClr val="dk1"/>
                </a:solidFill>
              </a:rPr>
              <a:t>Review the goals of what knowledge you want your team to walk away with: such as The Importance of the Answer Library, How Content is Imported into the Answer Library, Who your Content Owners Are,  and What your Review Cycle workflow will be.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br>
              <a:rPr lang="en-US">
                <a:solidFill>
                  <a:schemeClr val="dk1"/>
                </a:solidFill>
              </a:rPr>
            </a:b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033f1a72c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033f1a72c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This slide provides an opportunity to reiterate the importance of the Content Library, how it relates to the Recommendation Engine, and how a well managed and organized Content Library makes for stronger recommendations. Discuss how leveraging the Content Library will benefit your team and help make responding to questions easier. </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Leave as is or update for custom look and feel with familiar content (you can show an example of the type of content you want/have in your Answer Library)</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a:t>
            </a:r>
            <a:r>
              <a:rPr lang="en-US" dirty="0">
                <a:solidFill>
                  <a:schemeClr val="dk1"/>
                </a:solidFill>
                <a:latin typeface="Calibri"/>
                <a:ea typeface="Calibri"/>
                <a:cs typeface="Calibri"/>
                <a:sym typeface="Calibri"/>
              </a:rPr>
              <a:t> Talk about the type of content you have there and/or will be importing there and why. Is there any specific criteria you’d like to set regarding what information should be imported into the Answer Library? If so, discuss this. You can also take a moment to explain the 3 ways content is sent to the Answer Library (either by Individual Q&amp;A Pair, uploading a completed document, or by completing a Section/Project)</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br>
              <a:rPr lang="en-US" dirty="0">
                <a:solidFill>
                  <a:schemeClr val="dk1"/>
                </a:solidFill>
              </a:rPr>
            </a:br>
            <a:br>
              <a:rPr lang="en-US" dirty="0">
                <a:solidFill>
                  <a:schemeClr val="dk1"/>
                </a:solidFill>
              </a:rPr>
            </a:b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033f1a72c_0_6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b033f1a72c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RFPIO Note: </a:t>
            </a:r>
            <a:r>
              <a:rPr lang="en-US" sz="1200">
                <a:solidFill>
                  <a:schemeClr val="dk1"/>
                </a:solidFill>
                <a:latin typeface="Calibri"/>
                <a:ea typeface="Calibri"/>
                <a:cs typeface="Calibri"/>
                <a:sym typeface="Calibri"/>
              </a:rPr>
              <a:t>It’s important for your team to know who owns your company’s Content Management Strategy and will be responsible for maintaining the accuracy of your content. </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Update Slide: </a:t>
            </a:r>
            <a:r>
              <a:rPr lang="en-US" sz="1200">
                <a:solidFill>
                  <a:schemeClr val="dk1"/>
                </a:solidFill>
                <a:latin typeface="Calibri"/>
                <a:ea typeface="Calibri"/>
                <a:cs typeface="Calibri"/>
                <a:sym typeface="Calibri"/>
              </a:rPr>
              <a:t>Add the individual’s name for each role. Depending on the size of your team you may not need this slide. </a:t>
            </a:r>
            <a:endParaRPr>
              <a:solidFill>
                <a:schemeClr val="dk1"/>
              </a:solidFill>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a:solidFill>
                  <a:schemeClr val="dk1"/>
                </a:solidFill>
                <a:latin typeface="Calibri"/>
                <a:ea typeface="Calibri"/>
                <a:cs typeface="Calibri"/>
                <a:sym typeface="Calibri"/>
              </a:rPr>
              <a:t>Talking Points: </a:t>
            </a:r>
            <a:r>
              <a:rPr lang="en-US" sz="1200">
                <a:solidFill>
                  <a:schemeClr val="dk1"/>
                </a:solidFill>
                <a:latin typeface="Calibri"/>
                <a:ea typeface="Calibri"/>
                <a:cs typeface="Calibri"/>
                <a:sym typeface="Calibri"/>
              </a:rPr>
              <a:t>Reiterate what the primary responsibilities of these individuals will be</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Relevant Help Center Information:</a:t>
            </a:r>
            <a:br>
              <a:rPr lang="en-US">
                <a:solidFill>
                  <a:schemeClr val="dk1"/>
                </a:solidFill>
              </a:rPr>
            </a:b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https://rfpio.zendesk.com/hc/en-us/articles/360005777114-Start-Guide-Content-Owner-Answer-Library</a:t>
            </a:r>
            <a:endParaRPr u="sng">
              <a:solidFill>
                <a:srgbClr val="0563C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https://rfpio.zendesk.com/hc/en-us/articles/115002437833-RFPIO-Webinar-Content-Management-Best-Practices-September-2017</a:t>
            </a: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Moderator (if enabled) - </a:t>
            </a:r>
            <a:r>
              <a:rPr lang="en-US">
                <a:solidFill>
                  <a:schemeClr val="dk1"/>
                </a:solidFill>
              </a:rPr>
              <a:t>provides a function that is only applicable to the Answer Library, the Moderator will review any edits made to an existing Q&amp;A pair or to approve new content to be sent to the Answer Library</a:t>
            </a: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Owner - </a:t>
            </a:r>
            <a:r>
              <a:rPr lang="en-US">
                <a:solidFill>
                  <a:schemeClr val="dk1"/>
                </a:solidFill>
              </a:rPr>
              <a:t>only assigned to content within the Answer Library. The owner is responsible for maintaining the accuracy of Answer Library content.</a:t>
            </a:r>
            <a:endParaRPr>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br>
              <a:rPr lang="en-US">
                <a:solidFill>
                  <a:schemeClr val="dk1"/>
                </a:solidFill>
              </a:rPr>
            </a:b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033f1a72c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033f1a72c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A few questions to think about prior to training your team are: How often will your content be reviewed? How will that cycle differ based on the type of content? Who are you Content Owners? Will you conduct one training session or break it up by Subject Matter Expert Group? Talk to your Content Owners about how they will own &amp; review their content within RFPIO. </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Update with your Content Owners. Can leave existing screenshot or update with customized content</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We suggest navigating into RFPIO to show a live demo on how to complete a Review Cycle within RFPIO. If your content owners will only be using RFPIO on a cyclical basis to review their content, it can be helpful for them to bookmark the below resources. We also have clients who host a regular “Virtual Pizza Party” for all of their content owners to review and approve content together. We encourage you to find what works best for your team. </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Relevant Help Center Information:</a:t>
            </a:r>
            <a:br>
              <a:rPr lang="en-US" dirty="0">
                <a:solidFill>
                  <a:schemeClr val="dk1"/>
                </a:solidFill>
              </a:rPr>
            </a:br>
            <a:r>
              <a:rPr lang="en-US" u="sng" dirty="0">
                <a:solidFill>
                  <a:srgbClr val="0563C1"/>
                </a:solidFill>
                <a:hlinkClick r:id="rId3">
                  <a:extLst>
                    <a:ext uri="{A12FA001-AC4F-418D-AE19-62706E023703}">
                      <ahyp:hlinkClr xmlns:ahyp="http://schemas.microsoft.com/office/drawing/2018/hyperlinkcolor" val="tx"/>
                    </a:ext>
                  </a:extLst>
                </a:hlinkClick>
              </a:rPr>
              <a:t>https://rfpio.zendesk.com/hc/en-us/articles/360005861753-Assigning-Owners-and-Review-Cycles-in-the-Answer-Library</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4">
                  <a:extLst>
                    <a:ext uri="{A12FA001-AC4F-418D-AE19-62706E023703}">
                      <ahyp:hlinkClr xmlns:ahyp="http://schemas.microsoft.com/office/drawing/2018/hyperlinkcolor" val="tx"/>
                    </a:ext>
                  </a:extLst>
                </a:hlinkClick>
              </a:rPr>
              <a:t>https://rfpio.zendesk.com/hc/en-us/articles/360005862033-How-to-Complete-a-Review-Cycle-in-the-Answer-Library</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5">
                  <a:extLst>
                    <a:ext uri="{A12FA001-AC4F-418D-AE19-62706E023703}">
                      <ahyp:hlinkClr xmlns:ahyp="http://schemas.microsoft.com/office/drawing/2018/hyperlinkcolor" val="tx"/>
                    </a:ext>
                  </a:extLst>
                </a:hlinkClick>
              </a:rPr>
              <a:t>https://rfpio.zendesk.com/hc/en-us/articles/360005777114-Start-Guide-Content-Owner-Answer-Library</a:t>
            </a: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033f1a72c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b033f1a72c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It’s important for your team to understand your company’s Answer Library Organization Strategy and how you came to that decision. </a:t>
            </a:r>
            <a:endParaRPr>
              <a:solidFill>
                <a:schemeClr val="dk1"/>
              </a:solidFill>
            </a:endParaRPr>
          </a:p>
          <a:p>
            <a:pPr marL="171450" lvl="0" indent="-95250" algn="l" rtl="0">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for custom look and feel with a familiar project.</a:t>
            </a:r>
            <a:endParaRPr>
              <a:solidFill>
                <a:schemeClr val="dk1"/>
              </a:solidFill>
            </a:endParaRPr>
          </a:p>
          <a:p>
            <a:pPr marL="171450" lvl="0" indent="-95250" algn="l" rtl="0">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a:t>
            </a:r>
            <a:r>
              <a:rPr lang="en-US">
                <a:solidFill>
                  <a:schemeClr val="dk1"/>
                </a:solidFill>
                <a:latin typeface="Calibri"/>
                <a:ea typeface="Calibri"/>
                <a:cs typeface="Calibri"/>
                <a:sym typeface="Calibri"/>
              </a:rPr>
              <a:t> Talk about your company’s Organization Strategy and highlight any specific tags, custom fields, or collections that you are using. We recommend demonstrating live within RFPIO how to leverage your organization structure in the Advanced Search Filter. </a:t>
            </a:r>
            <a:br>
              <a:rPr lang="en-US">
                <a:solidFill>
                  <a:schemeClr val="dk1"/>
                </a:solidFill>
              </a:rPr>
            </a:br>
            <a:endParaRPr>
              <a:solidFill>
                <a:schemeClr val="dk1"/>
              </a:solidFill>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Arial"/>
              <a:buNone/>
            </a:pPr>
            <a:r>
              <a:rPr lang="en-US">
                <a:solidFill>
                  <a:schemeClr val="dk1"/>
                </a:solidFill>
              </a:rPr>
              <a:t>Relevant Help Center Information:</a:t>
            </a:r>
            <a:endParaRPr>
              <a:solidFill>
                <a:schemeClr val="dk1"/>
              </a:solidFill>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https://rfpio.zendesk.com/hc/en-us/articles/360046308394-RFPIO-Webinar-Building-and-Maintaining-Your-RFPIO-Content-April-2020</a:t>
            </a:r>
            <a:endParaRPr>
              <a:solidFill>
                <a:schemeClr val="dk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https://rfpio.zendesk.com/hc/en-us/articles/115002437833-RFPIO-Webinar-Content-Management-Best-Practices-September-2017</a:t>
            </a:r>
            <a:br>
              <a:rPr lang="en-US">
                <a:solidFill>
                  <a:schemeClr val="dk1"/>
                </a:solidFill>
              </a:rPr>
            </a:br>
            <a:r>
              <a:rPr lang="en-US" u="sng">
                <a:solidFill>
                  <a:srgbClr val="0563C1"/>
                </a:solidFill>
                <a:hlinkClick r:id="rId5">
                  <a:extLst>
                    <a:ext uri="{A12FA001-AC4F-418D-AE19-62706E023703}">
                      <ahyp:hlinkClr xmlns:ahyp="http://schemas.microsoft.com/office/drawing/2018/hyperlinkcolor" val="tx"/>
                    </a:ext>
                  </a:extLst>
                </a:hlinkClick>
              </a:rPr>
              <a:t>https://rfpio.zendesk.com/hc/en-us/articles/360043695653-How-to-Create-Tags</a:t>
            </a:r>
            <a:endParaRPr>
              <a:solidFill>
                <a:schemeClr val="dk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6">
                  <a:extLst>
                    <a:ext uri="{A12FA001-AC4F-418D-AE19-62706E023703}">
                      <ahyp:hlinkClr xmlns:ahyp="http://schemas.microsoft.com/office/drawing/2018/hyperlinkcolor" val="tx"/>
                    </a:ext>
                  </a:extLst>
                </a:hlinkClick>
              </a:rPr>
              <a:t>https://rfpio.zendesk.com/hc/en-us/articles/360005864873-How-to-Assign-and-Bulk-Assign-Tags-to-Questions</a:t>
            </a:r>
            <a:endParaRPr u="sng">
              <a:solidFill>
                <a:srgbClr val="0563C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Custom Fields- Users can map content to the Custom Fields and filter the content based on the custom field. It simplifies categorizing content within the Answer Library. </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7">
                  <a:extLst>
                    <a:ext uri="{A12FA001-AC4F-418D-AE19-62706E023703}">
                      <ahyp:hlinkClr xmlns:ahyp="http://schemas.microsoft.com/office/drawing/2018/hyperlinkcolor" val="tx"/>
                    </a:ext>
                  </a:extLst>
                </a:hlinkClick>
              </a:rPr>
              <a:t>https://rfpio.zendesk.com/hc/en-us/articles/360020249793-Creating-Custom-Fields-in-Answer-Library-</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8">
                  <a:extLst>
                    <a:ext uri="{A12FA001-AC4F-418D-AE19-62706E023703}">
                      <ahyp:hlinkClr xmlns:ahyp="http://schemas.microsoft.com/office/drawing/2018/hyperlinkcolor" val="tx"/>
                    </a:ext>
                  </a:extLst>
                </a:hlinkClick>
              </a:rPr>
              <a:t>https://rfpio.zendesk.com/hc/en-us/articles/360007390434-How-to-add-custom-fields-to-project</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Collections- A Collection is a group of data (frequently identified by a tag) within your Answer Library, often with restricted access and edit rights. Collections provide a way for walls to be created within your Answer Library. </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9">
                  <a:extLst>
                    <a:ext uri="{A12FA001-AC4F-418D-AE19-62706E023703}">
                      <ahyp:hlinkClr xmlns:ahyp="http://schemas.microsoft.com/office/drawing/2018/hyperlinkcolor" val="tx"/>
                    </a:ext>
                  </a:extLst>
                </a:hlinkClick>
              </a:rPr>
              <a:t>https://rfpio.zendesk.com/hc/en-us/articles/360037184153-Use-Collections-to-Create-Internal-Knowledge-Base</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RFPIO Notes:</a:t>
            </a:r>
            <a:r>
              <a:rPr lang="en-US" sz="1100" b="0" i="0" u="none" strike="noStrike">
                <a:solidFill>
                  <a:schemeClr val="dk1"/>
                </a:solidFill>
                <a:latin typeface="Calibri"/>
                <a:ea typeface="Calibri"/>
                <a:cs typeface="Calibri"/>
                <a:sym typeface="Calibri"/>
              </a:rPr>
              <a:t> This portion of the deck will be to provide foundational RFPIO knowledge that is relevant for all users			.</a:t>
            </a:r>
            <a:endParaRPr/>
          </a:p>
          <a:p>
            <a:pPr marL="171450" lvl="0" indent="-95250" algn="l" rtl="0">
              <a:lnSpc>
                <a:spcPct val="100000"/>
              </a:lnSpc>
              <a:spcBef>
                <a:spcPts val="0"/>
              </a:spcBef>
              <a:spcAft>
                <a:spcPts val="0"/>
              </a:spcAft>
              <a:buClr>
                <a:schemeClr val="dk1"/>
              </a:buClr>
              <a:buSzPts val="1200"/>
              <a:buFont typeface="Arial"/>
              <a:buNone/>
            </a:pPr>
            <a:endParaRPr sz="1100" b="1"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Update Slide: </a:t>
            </a:r>
            <a:r>
              <a:rPr lang="en-US" sz="1100" b="0" i="0" u="none" strike="noStrike">
                <a:solidFill>
                  <a:schemeClr val="dk1"/>
                </a:solidFill>
                <a:latin typeface="Calibri"/>
                <a:ea typeface="Calibri"/>
                <a:cs typeface="Calibri"/>
                <a:sym typeface="Calibri"/>
              </a:rPr>
              <a:t>Leave as is or update for custom look</a:t>
            </a:r>
            <a:endParaRPr/>
          </a:p>
          <a:p>
            <a:pPr marL="171450" lvl="0" indent="-95250" algn="l" rtl="0">
              <a:lnSpc>
                <a:spcPct val="100000"/>
              </a:lnSpc>
              <a:spcBef>
                <a:spcPts val="0"/>
              </a:spcBef>
              <a:spcAft>
                <a:spcPts val="0"/>
              </a:spcAft>
              <a:buClr>
                <a:schemeClr val="dk1"/>
              </a:buClr>
              <a:buSzPts val="1200"/>
              <a:buFont typeface="Arial"/>
              <a:buNone/>
            </a:pPr>
            <a:endParaRPr sz="11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Talking Points: </a:t>
            </a:r>
            <a:r>
              <a:rPr lang="en-US" sz="1100" b="0" i="0" u="none" strike="noStrike">
                <a:solidFill>
                  <a:schemeClr val="dk1"/>
                </a:solidFill>
                <a:latin typeface="Calibri"/>
                <a:ea typeface="Calibri"/>
                <a:cs typeface="Calibri"/>
                <a:sym typeface="Calibri"/>
              </a:rPr>
              <a:t>This portion of the training will provide foundational knowledge for all users</a:t>
            </a:r>
            <a:endParaRPr sz="1100" b="1"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033f1a72c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033f1a72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If Moderation is enabled for your Company your users should understand what Moderation is and how content flows through Moderation.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as is or update with a custom screenshot or skip this slide if you do not have Moderation enabled. </a:t>
            </a:r>
            <a:endParaRPr>
              <a:solidFill>
                <a:schemeClr val="dk1"/>
              </a:solidFill>
            </a:endParaRPr>
          </a:p>
          <a:p>
            <a:pPr marL="171450" lvl="0" indent="-95250" algn="l" rtl="0">
              <a:spcBef>
                <a:spcPts val="0"/>
              </a:spcBef>
              <a:spcAft>
                <a:spcPts val="0"/>
              </a:spcAft>
              <a:buClr>
                <a:schemeClr val="dk1"/>
              </a:buClr>
              <a:buSzPts val="1200"/>
              <a:buFont typeface="Arial"/>
              <a:buNone/>
            </a:pP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a:t>
            </a:r>
            <a:r>
              <a:rPr lang="en-US">
                <a:solidFill>
                  <a:schemeClr val="dk1"/>
                </a:solidFill>
                <a:latin typeface="Calibri"/>
                <a:ea typeface="Calibri"/>
                <a:cs typeface="Calibri"/>
                <a:sym typeface="Calibri"/>
              </a:rPr>
              <a:t>: Talk about who has access to moderation, who will be responsible for moderating content, and define the use case for when you might need a Moderator assigned to a Q&amp;A pair. Additionally, if you have chosen to enable the  “Edit in Answer Library” Moderation Preference discuss if you will have chosen to keep a copy of the original response in the Answer Library while it’s in Moderation or if it will be removed entirely from the Answer Library until it’s released from Moderation. . </a:t>
            </a:r>
            <a:endParaRPr>
              <a:solidFill>
                <a:schemeClr val="dk1"/>
              </a:solidFill>
            </a:endParaRPr>
          </a:p>
          <a:p>
            <a:pPr marL="171450" lvl="0" indent="-95250" algn="l" rtl="0">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r>
              <a:rPr lang="en-US">
                <a:solidFill>
                  <a:schemeClr val="dk1"/>
                </a:solidFill>
                <a:latin typeface="Calibri"/>
                <a:ea typeface="Calibri"/>
                <a:cs typeface="Calibri"/>
                <a:sym typeface="Calibri"/>
              </a:rPr>
              <a:t>Relevant Help Center Information:</a:t>
            </a:r>
            <a:endParaRPr>
              <a:solidFill>
                <a:schemeClr val="dk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https://rfpio.zendesk.com/hc/en-us/articles/360016102853-How-to-set-Moderators-for-the-Answer-Library-content</a:t>
            </a:r>
            <a:endParaRPr>
              <a:solidFill>
                <a:schemeClr val="dk1"/>
              </a:solidFill>
            </a:endParaRPr>
          </a:p>
          <a:p>
            <a:pPr marL="0" lvl="0" indent="0" algn="l" rtl="0">
              <a:spcBef>
                <a:spcPts val="0"/>
              </a:spcBef>
              <a:spcAft>
                <a:spcPts val="0"/>
              </a:spcAft>
              <a:buClr>
                <a:schemeClr val="dk1"/>
              </a:buClr>
              <a:buSzPts val="1200"/>
              <a:buFont typeface="Arial"/>
              <a:buNone/>
            </a:pP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https://rfpio.zendesk.com/hc/en-us/articles/360005861633-How-to-Set-Up-Answer-Library-Moderation-Workflow</a:t>
            </a:r>
            <a:br>
              <a:rPr lang="en-US">
                <a:solidFill>
                  <a:schemeClr val="dk1"/>
                </a:solidFill>
              </a:rPr>
            </a:br>
            <a:br>
              <a:rPr lang="en-US">
                <a:solidFill>
                  <a:schemeClr val="dk1"/>
                </a:solidFill>
              </a:rPr>
            </a:b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b033f1a72c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b033f1a72c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200" b="1" dirty="0">
                <a:solidFill>
                  <a:schemeClr val="dk1"/>
                </a:solidFill>
                <a:latin typeface="Calibri"/>
                <a:ea typeface="Calibri"/>
                <a:cs typeface="Calibri"/>
                <a:sym typeface="Calibri"/>
              </a:rPr>
              <a:t>RFPIO Note: </a:t>
            </a:r>
            <a:r>
              <a:rPr lang="en-US" sz="1200" dirty="0">
                <a:solidFill>
                  <a:schemeClr val="dk1"/>
                </a:solidFill>
                <a:latin typeface="Calibri"/>
                <a:ea typeface="Calibri"/>
                <a:cs typeface="Calibri"/>
                <a:sym typeface="Calibri"/>
              </a:rPr>
              <a:t>Another way to ensure content is maintained well is by utilizing the Duplicate Report. This report will identify similar content in the Content Library and provide the ability to delete or compare &amp; merge similar content.  This report can be run based on the filters you have applied for the desired content. If you feel it would be beneficial for your team, we recommend navigating to your RPFIO Instance and showing a live demonstration of this report. </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dirty="0">
                <a:solidFill>
                  <a:schemeClr val="dk1"/>
                </a:solidFill>
                <a:latin typeface="Calibri"/>
                <a:ea typeface="Calibri"/>
                <a:cs typeface="Calibri"/>
                <a:sym typeface="Calibri"/>
              </a:rPr>
              <a:t>Update Slide:  </a:t>
            </a:r>
            <a:r>
              <a:rPr lang="en-US" sz="1200" dirty="0">
                <a:solidFill>
                  <a:schemeClr val="dk1"/>
                </a:solidFill>
                <a:latin typeface="Calibri"/>
                <a:ea typeface="Calibri"/>
                <a:cs typeface="Calibri"/>
                <a:sym typeface="Calibri"/>
              </a:rPr>
              <a:t>Update with the name of the person who will be owning the Duplicate Report cycle.</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sz="1200" b="1" dirty="0">
                <a:solidFill>
                  <a:schemeClr val="dk1"/>
                </a:solidFill>
                <a:latin typeface="Calibri"/>
                <a:ea typeface="Calibri"/>
                <a:cs typeface="Calibri"/>
                <a:sym typeface="Calibri"/>
              </a:rPr>
              <a:t>Talking Points: </a:t>
            </a:r>
            <a:r>
              <a:rPr lang="en-US" sz="1200" dirty="0">
                <a:solidFill>
                  <a:schemeClr val="dk1"/>
                </a:solidFill>
                <a:latin typeface="Calibri"/>
                <a:ea typeface="Calibri"/>
                <a:cs typeface="Calibri"/>
                <a:sym typeface="Calibri"/>
              </a:rPr>
              <a:t>Talk to your team about what the Duplicate Report is, what it does, who will be responsible for running it, and how often it will be run.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Relevant Help Center Information:</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3">
                  <a:extLst>
                    <a:ext uri="{A12FA001-AC4F-418D-AE19-62706E023703}">
                      <ahyp:hlinkClr xmlns:ahyp="http://schemas.microsoft.com/office/drawing/2018/hyperlinkcolor" val="tx"/>
                    </a:ext>
                  </a:extLst>
                </a:hlinkClick>
              </a:rPr>
              <a:t>https://rfpio.zendesk.com/hc/en-us/articles/360005777354--How-to-Clean-up-Duplicates-in-the-Answer-Library</a:t>
            </a:r>
            <a:br>
              <a:rPr lang="en-US" dirty="0">
                <a:solidFill>
                  <a:schemeClr val="dk1"/>
                </a:solidFill>
              </a:rPr>
            </a:br>
            <a:br>
              <a:rPr lang="en-US" dirty="0">
                <a:solidFill>
                  <a:schemeClr val="dk1"/>
                </a:solidFill>
              </a:rPr>
            </a:b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b033f1a72c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b033f1a72c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One of the most powerful tools in maintaining your Content is the Insights Report. This provides a high level and dynamic view of the health of your Content Library and can be run based on any currently applied filters. Note that some users with the Manager Role won’t have access to this report, however it is still valuable for them to know this report exists and how it can be used.</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Leave as is or update with a custom screenshot of your Insights Report</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It can be helpful to show your team a live demonstration of the Insights Report by navigating to RFPIO. Discuss the different types of data you can find there and how to click into the report and action off the information found there. </a:t>
            </a:r>
            <a:endParaRPr b="1" u="sng"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Relevant Help Center Information:</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3">
                  <a:extLst>
                    <a:ext uri="{A12FA001-AC4F-418D-AE19-62706E023703}">
                      <ahyp:hlinkClr xmlns:ahyp="http://schemas.microsoft.com/office/drawing/2018/hyperlinkcolor" val="tx"/>
                    </a:ext>
                  </a:extLst>
                </a:hlinkClick>
              </a:rPr>
              <a:t>https://rfpio.zendesk.com/hc/en-us/articles/360033981273-Reporting-in-RFPIO</a:t>
            </a:r>
            <a:endParaRPr dirty="0">
              <a:solidFill>
                <a:schemeClr val="dk1"/>
              </a:solidFill>
            </a:endParaRPr>
          </a:p>
          <a:p>
            <a:pPr marL="0" lvl="0" indent="0" algn="l" rtl="0">
              <a:spcBef>
                <a:spcPts val="0"/>
              </a:spcBef>
              <a:spcAft>
                <a:spcPts val="0"/>
              </a:spcAft>
              <a:buClr>
                <a:schemeClr val="dk1"/>
              </a:buClr>
              <a:buSzPts val="1100"/>
              <a:buFont typeface="Arial"/>
              <a:buNone/>
            </a:pPr>
            <a:r>
              <a:rPr lang="en-US" u="sng" dirty="0">
                <a:solidFill>
                  <a:srgbClr val="0563C1"/>
                </a:solidFill>
                <a:hlinkClick r:id="rId4">
                  <a:extLst>
                    <a:ext uri="{A12FA001-AC4F-418D-AE19-62706E023703}">
                      <ahyp:hlinkClr xmlns:ahyp="http://schemas.microsoft.com/office/drawing/2018/hyperlinkcolor" val="tx"/>
                    </a:ext>
                  </a:extLst>
                </a:hlinkClick>
              </a:rPr>
              <a:t>https://rfpio.zendesk.com/hc/en-us/articles/360004902774-RFPIO-Webinar-Reporting-in-RFPIO-What-to-Measure-for-Success-May-2018</a:t>
            </a:r>
            <a:endParaRPr dirty="0">
              <a:solidFill>
                <a:schemeClr val="dk1"/>
              </a:solidFill>
            </a:endParaRPr>
          </a:p>
          <a:p>
            <a:pPr marL="0" lvl="0" indent="0" algn="l" rtl="0">
              <a:spcBef>
                <a:spcPts val="0"/>
              </a:spcBef>
              <a:spcAft>
                <a:spcPts val="0"/>
              </a:spcAft>
              <a:buClr>
                <a:schemeClr val="dk1"/>
              </a:buClr>
              <a:buSzPts val="1100"/>
              <a:buFont typeface="Arial"/>
              <a:buNone/>
            </a:pPr>
            <a:br>
              <a:rPr lang="en-US" dirty="0">
                <a:solidFill>
                  <a:schemeClr val="dk1"/>
                </a:solidFill>
              </a:rPr>
            </a:br>
            <a:r>
              <a:rPr lang="en-US" b="1" dirty="0">
                <a:solidFill>
                  <a:schemeClr val="dk1"/>
                </a:solidFill>
                <a:latin typeface="Calibri"/>
                <a:ea typeface="Calibri"/>
                <a:cs typeface="Calibri"/>
                <a:sym typeface="Calibri"/>
              </a:rPr>
              <a:t>Types of reports are:</a:t>
            </a:r>
            <a:endParaRPr b="1"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Total Questions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Review Overdue</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Review Enabled</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Flagged</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Owners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Content Usage</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Top Owners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Moderators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Top Moderators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Star Rating</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Attachments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Standard Response</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Timeline</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Top Projects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Top Collections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Tags</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Custom Fields </a:t>
            </a:r>
            <a:br>
              <a:rPr lang="en-US" dirty="0">
                <a:solidFill>
                  <a:schemeClr val="dk1"/>
                </a:solidFill>
              </a:rPr>
            </a:br>
            <a:br>
              <a:rPr lang="en-US" dirty="0">
                <a:solidFill>
                  <a:schemeClr val="dk1"/>
                </a:solidFill>
              </a:rPr>
            </a:b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Font typeface="Arial"/>
              <a:buChar char="•"/>
            </a:pPr>
            <a:br>
              <a:rPr lang="en-US" b="0" dirty="0"/>
            </a:br>
            <a:r>
              <a:rPr lang="en-US" sz="1100" b="1" i="0" u="none" strike="noStrike" dirty="0">
                <a:solidFill>
                  <a:schemeClr val="dk1"/>
                </a:solidFill>
                <a:latin typeface="Calibri"/>
                <a:ea typeface="Calibri"/>
                <a:cs typeface="Calibri"/>
                <a:sym typeface="Calibri"/>
              </a:rPr>
              <a:t>RFPIO Notes:</a:t>
            </a:r>
            <a:r>
              <a:rPr lang="en-US" sz="1100" b="0" i="0" u="none" strike="noStrike" dirty="0">
                <a:solidFill>
                  <a:schemeClr val="dk1"/>
                </a:solidFill>
                <a:latin typeface="Calibri"/>
                <a:ea typeface="Calibri"/>
                <a:cs typeface="Calibri"/>
                <a:sym typeface="Calibri"/>
              </a:rPr>
              <a:t> We suggest highlighting the many resources available to help users of all levels gain a better understanding of RFPIO, such as the Help Center, Submit Ideas button, and Support team</a:t>
            </a:r>
            <a:endParaRPr dirty="0"/>
          </a:p>
          <a:p>
            <a:pPr marL="171450" lvl="0" indent="-95250" algn="l" rtl="0">
              <a:lnSpc>
                <a:spcPct val="100000"/>
              </a:lnSpc>
              <a:spcBef>
                <a:spcPts val="0"/>
              </a:spcBef>
              <a:spcAft>
                <a:spcPts val="0"/>
              </a:spcAft>
              <a:buClr>
                <a:schemeClr val="dk1"/>
              </a:buClr>
              <a:buSzPts val="1200"/>
              <a:buFont typeface="Arial"/>
              <a:buNone/>
            </a:pPr>
            <a:endParaRPr sz="1100" b="1" i="0" u="none" strike="noStrik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dirty="0">
                <a:solidFill>
                  <a:schemeClr val="dk1"/>
                </a:solidFill>
                <a:latin typeface="Calibri"/>
                <a:ea typeface="Calibri"/>
                <a:cs typeface="Calibri"/>
                <a:sym typeface="Calibri"/>
              </a:rPr>
              <a:t>Update Slide: </a:t>
            </a:r>
            <a:r>
              <a:rPr lang="en-US" sz="1100" b="0" i="0" u="none" strike="noStrike" dirty="0">
                <a:solidFill>
                  <a:schemeClr val="dk1"/>
                </a:solidFill>
                <a:latin typeface="Calibri"/>
                <a:ea typeface="Calibri"/>
                <a:cs typeface="Calibri"/>
                <a:sym typeface="Calibri"/>
              </a:rPr>
              <a:t>Leave as is or update for a custom look/feel</a:t>
            </a:r>
            <a:endParaRPr dirty="0"/>
          </a:p>
          <a:p>
            <a:pPr marL="171450" lvl="0" indent="-95250" algn="l" rtl="0">
              <a:lnSpc>
                <a:spcPct val="100000"/>
              </a:lnSpc>
              <a:spcBef>
                <a:spcPts val="0"/>
              </a:spcBef>
              <a:spcAft>
                <a:spcPts val="0"/>
              </a:spcAft>
              <a:buClr>
                <a:schemeClr val="dk1"/>
              </a:buClr>
              <a:buSzPts val="1200"/>
              <a:buFont typeface="Arial"/>
              <a:buNone/>
            </a:pPr>
            <a:endParaRPr sz="1100" b="0" i="0" u="none" strike="noStrik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dirty="0">
                <a:solidFill>
                  <a:schemeClr val="dk1"/>
                </a:solidFill>
                <a:latin typeface="Calibri"/>
                <a:ea typeface="Calibri"/>
                <a:cs typeface="Calibri"/>
                <a:sym typeface="Calibri"/>
              </a:rPr>
              <a:t>Talking Points: </a:t>
            </a:r>
            <a:r>
              <a:rPr lang="en-US" sz="1100" b="0" i="0" u="none" strike="noStrike" dirty="0">
                <a:solidFill>
                  <a:schemeClr val="dk1"/>
                </a:solidFill>
                <a:latin typeface="Calibri"/>
                <a:ea typeface="Calibri"/>
                <a:cs typeface="Calibri"/>
                <a:sym typeface="Calibri"/>
              </a:rPr>
              <a:t>Share that RFPIO has many resources available to help answer questions your team may have. </a:t>
            </a:r>
            <a:endParaRPr dirty="0"/>
          </a:p>
          <a:p>
            <a:pPr marL="171450" lvl="0" indent="-95250" algn="l" rtl="0">
              <a:lnSpc>
                <a:spcPct val="100000"/>
              </a:lnSpc>
              <a:spcBef>
                <a:spcPts val="0"/>
              </a:spcBef>
              <a:spcAft>
                <a:spcPts val="0"/>
              </a:spcAft>
              <a:buClr>
                <a:schemeClr val="dk1"/>
              </a:buClr>
              <a:buSzPts val="1200"/>
              <a:buFont typeface="Arial"/>
              <a:buNone/>
            </a:pPr>
            <a:endParaRPr sz="11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US" sz="1100" b="0" i="0" u="none" strike="noStrike" dirty="0">
                <a:solidFill>
                  <a:schemeClr val="dk1"/>
                </a:solidFill>
                <a:latin typeface="Calibri"/>
                <a:ea typeface="Calibri"/>
                <a:cs typeface="Calibri"/>
                <a:sym typeface="Calibri"/>
              </a:rPr>
              <a:t>Relevant Help Center Information:</a:t>
            </a:r>
            <a:endParaRPr dirty="0"/>
          </a:p>
          <a:p>
            <a:pPr marL="0" lvl="0" indent="0" algn="l" rtl="0">
              <a:lnSpc>
                <a:spcPct val="100000"/>
              </a:lnSpc>
              <a:spcBef>
                <a:spcPts val="0"/>
              </a:spcBef>
              <a:spcAft>
                <a:spcPts val="0"/>
              </a:spcAft>
              <a:buClr>
                <a:schemeClr val="dk1"/>
              </a:buClr>
              <a:buSzPts val="1200"/>
              <a:buFont typeface="Arial"/>
              <a:buNone/>
            </a:pPr>
            <a:r>
              <a:rPr lang="en-US" u="sng" dirty="0">
                <a:solidFill>
                  <a:schemeClr val="hlink"/>
                </a:solidFill>
                <a:hlinkClick r:id="rId3"/>
              </a:rPr>
              <a:t>https://rfpio.zendesk.com/hc/en-us</a:t>
            </a:r>
            <a:endParaRPr sz="11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100" b="0" i="0" u="none" strike="noStrik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br>
              <a:rPr lang="en-US" b="0" dirty="0"/>
            </a:br>
            <a:br>
              <a:rPr lang="en-US" b="0" dirty="0"/>
            </a:br>
            <a:endParaRPr sz="1100" b="1"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415" name="Google Shape;41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033f1a72c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033f1a72c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RFPIO Note: </a:t>
            </a:r>
            <a:r>
              <a:rPr lang="en-US">
                <a:solidFill>
                  <a:schemeClr val="dk1"/>
                </a:solidFill>
                <a:latin typeface="Calibri"/>
                <a:ea typeface="Calibri"/>
                <a:cs typeface="Calibri"/>
                <a:sym typeface="Calibri"/>
              </a:rPr>
              <a:t>Our Help Center has a wide array of content to assist users in their roles. Show your team where to find the “Need Help” button, the “Submit Ideas” button, and – if you’ve defined one – who your company’s Internal Contact is. </a:t>
            </a:r>
            <a:endParaRPr>
              <a:solidFill>
                <a:schemeClr val="dk1"/>
              </a:solidFill>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Update Slide: </a:t>
            </a:r>
            <a:r>
              <a:rPr lang="en-US">
                <a:solidFill>
                  <a:schemeClr val="dk1"/>
                </a:solidFill>
                <a:latin typeface="Calibri"/>
                <a:ea typeface="Calibri"/>
                <a:cs typeface="Calibri"/>
                <a:sym typeface="Calibri"/>
              </a:rPr>
              <a:t>Leave slide as is or update for a custom look/feel</a:t>
            </a:r>
            <a:endParaRPr>
              <a:solidFill>
                <a:schemeClr val="dk1"/>
              </a:solidFill>
            </a:endParaRPr>
          </a:p>
          <a:p>
            <a:pPr marL="171450" lvl="0" indent="-95250" algn="l" rtl="0">
              <a:spcBef>
                <a:spcPts val="0"/>
              </a:spcBef>
              <a:spcAft>
                <a:spcPts val="0"/>
              </a:spcAft>
              <a:buClr>
                <a:schemeClr val="dk1"/>
              </a:buClr>
              <a:buSzPts val="1200"/>
              <a:buFont typeface="Arial"/>
              <a:buNone/>
            </a:pP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a:solidFill>
                  <a:schemeClr val="dk1"/>
                </a:solidFill>
                <a:latin typeface="Calibri"/>
                <a:ea typeface="Calibri"/>
                <a:cs typeface="Calibri"/>
                <a:sym typeface="Calibri"/>
              </a:rPr>
              <a:t>Talking Points: </a:t>
            </a:r>
            <a:r>
              <a:rPr lang="en-US">
                <a:solidFill>
                  <a:schemeClr val="dk1"/>
                </a:solidFill>
                <a:latin typeface="Calibri"/>
                <a:ea typeface="Calibri"/>
                <a:cs typeface="Calibri"/>
                <a:sym typeface="Calibri"/>
              </a:rPr>
              <a:t>Show your team the “Need Help” button and Help Center. Note that the content shown in the “Need Help” panel will be relevant to whatever they are currently doing within the tool. If you have designated an Internal Contact for your company, also highlight the “Email Internal Contact” button and who that will be. The Internal Contact is your company’s RFPIO user who is your team’s first point of contact for RFPIO questions. You can also show your team the “Submit Ideas” button and how RFPIO integrates user feedback directly into new feature releases. </a:t>
            </a:r>
            <a:endParaRPr b="1">
              <a:solidFill>
                <a:schemeClr val="dk1"/>
              </a:solidFill>
            </a:endParaRPr>
          </a:p>
          <a:p>
            <a:pPr marL="0" lvl="0" indent="0" algn="l" rtl="0">
              <a:spcBef>
                <a:spcPts val="0"/>
              </a:spcBef>
              <a:spcAft>
                <a:spcPts val="0"/>
              </a:spcAft>
              <a:buClr>
                <a:schemeClr val="dk1"/>
              </a:buClr>
              <a:buSzPts val="1100"/>
              <a:buFont typeface="Arial"/>
              <a:buNone/>
            </a:pPr>
            <a:br>
              <a:rPr lang="en-US">
                <a:solidFill>
                  <a:schemeClr val="dk1"/>
                </a:solidFill>
              </a:rPr>
            </a:br>
            <a:r>
              <a:rPr lang="en-US">
                <a:solidFill>
                  <a:schemeClr val="dk1"/>
                </a:solidFill>
              </a:rPr>
              <a:t>Relevant Help Center Information:</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https://rfpio.zendesk.com/hc/en-us/articles/360005795714-How-to-Setup-and-Use-Internal-Contact</a:t>
            </a:r>
            <a:br>
              <a:rPr lang="en-US">
                <a:solidFill>
                  <a:schemeClr val="dk1"/>
                </a:solidFill>
              </a:rPr>
            </a:br>
            <a:br>
              <a:rPr lang="en-US">
                <a:solidFill>
                  <a:schemeClr val="dk1"/>
                </a:solidFill>
              </a:rPr>
            </a:b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033f1a72c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b033f1a72c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RFPIO Note: </a:t>
            </a:r>
            <a:r>
              <a:rPr lang="en-US" dirty="0">
                <a:solidFill>
                  <a:schemeClr val="dk1"/>
                </a:solidFill>
                <a:latin typeface="Calibri"/>
                <a:ea typeface="Calibri"/>
                <a:cs typeface="Calibri"/>
                <a:sym typeface="Calibri"/>
              </a:rPr>
              <a:t>If your team has checked the Help Center but still requires assistance, they can submit a Support Ticket to work with our Customer Support team, they are available 24 hours a day, 5 days a week. </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Update Slide: </a:t>
            </a:r>
            <a:r>
              <a:rPr lang="en-US" dirty="0">
                <a:solidFill>
                  <a:schemeClr val="dk1"/>
                </a:solidFill>
                <a:latin typeface="Calibri"/>
                <a:ea typeface="Calibri"/>
                <a:cs typeface="Calibri"/>
                <a:sym typeface="Calibri"/>
              </a:rPr>
              <a:t>Leave slide as is or update for a custom look/feel</a:t>
            </a:r>
            <a:endParaRPr dirty="0">
              <a:solidFill>
                <a:schemeClr val="dk1"/>
              </a:solidFill>
            </a:endParaRPr>
          </a:p>
          <a:p>
            <a:pPr marL="171450" lvl="0" indent="-95250" algn="l" rtl="0">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US" b="1" dirty="0">
                <a:solidFill>
                  <a:schemeClr val="dk1"/>
                </a:solidFill>
                <a:latin typeface="Calibri"/>
                <a:ea typeface="Calibri"/>
                <a:cs typeface="Calibri"/>
                <a:sym typeface="Calibri"/>
              </a:rPr>
              <a:t>Talking Points: </a:t>
            </a:r>
            <a:r>
              <a:rPr lang="en-US" dirty="0">
                <a:solidFill>
                  <a:schemeClr val="dk1"/>
                </a:solidFill>
                <a:latin typeface="Calibri"/>
                <a:ea typeface="Calibri"/>
                <a:cs typeface="Calibri"/>
                <a:sym typeface="Calibri"/>
              </a:rPr>
              <a:t>Show your team how easy it is to submit a support ticket. We offer 24/5 support coverage for all our users.</a:t>
            </a:r>
            <a:endParaRPr b="1" dirty="0">
              <a:solidFill>
                <a:schemeClr val="dk1"/>
              </a:solidFill>
            </a:endParaRPr>
          </a:p>
          <a:p>
            <a:pPr marL="0" lvl="0" indent="0" algn="l" rtl="0">
              <a:spcBef>
                <a:spcPts val="0"/>
              </a:spcBef>
              <a:spcAft>
                <a:spcPts val="0"/>
              </a:spcAft>
              <a:buClr>
                <a:schemeClr val="dk1"/>
              </a:buClr>
              <a:buSzPts val="1100"/>
              <a:buFont typeface="Arial"/>
              <a:buNone/>
            </a:pPr>
            <a:br>
              <a:rPr lang="en-US" dirty="0">
                <a:solidFill>
                  <a:schemeClr val="dk1"/>
                </a:solidFill>
              </a:rPr>
            </a:br>
            <a:br>
              <a:rPr lang="en-US" dirty="0">
                <a:solidFill>
                  <a:schemeClr val="dk1"/>
                </a:solidFill>
              </a:rPr>
            </a:br>
            <a:br>
              <a:rPr lang="en-US" dirty="0">
                <a:solidFill>
                  <a:schemeClr val="dk1"/>
                </a:solidFill>
              </a:rPr>
            </a:br>
            <a:br>
              <a:rPr lang="en-US" dirty="0">
                <a:solidFill>
                  <a:schemeClr val="dk1"/>
                </a:solidFill>
              </a:rPr>
            </a:br>
            <a:endParaRPr dirty="0">
              <a:solidFill>
                <a:schemeClr val="dk1"/>
              </a:solidFill>
            </a:endParaRPr>
          </a:p>
          <a:p>
            <a:pPr marL="457200" lvl="0" indent="-22860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b="1" dirty="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b033f1a72c_0_6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We encourage you to build in enough time during each training session to allow time for questions. Generally, we have found that most users’ questions aren’t specifically on how to use the application but rather focus on your won internal workflow.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Keep in mind you may need to train your team more than once.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Things to consider: </a:t>
            </a:r>
            <a:endParaRPr>
              <a:solidFill>
                <a:schemeClr val="dk1"/>
              </a:solidFill>
            </a:endParaRPr>
          </a:p>
          <a:p>
            <a:pPr marL="228600" lvl="0" indent="-228600" algn="l" rtl="0">
              <a:spcBef>
                <a:spcPts val="0"/>
              </a:spcBef>
              <a:spcAft>
                <a:spcPts val="0"/>
              </a:spcAft>
              <a:buClr>
                <a:schemeClr val="dk1"/>
              </a:buClr>
              <a:buSzPts val="1100"/>
              <a:buAutoNum type="arabicPeriod"/>
            </a:pPr>
            <a:r>
              <a:rPr lang="en-US">
                <a:solidFill>
                  <a:schemeClr val="dk1"/>
                </a:solidFill>
              </a:rPr>
              <a:t>How often will you be hosting a refresher course?</a:t>
            </a:r>
            <a:endParaRPr>
              <a:solidFill>
                <a:schemeClr val="dk1"/>
              </a:solidFill>
            </a:endParaRPr>
          </a:p>
          <a:p>
            <a:pPr marL="228600" lvl="0" indent="-228600" algn="l" rtl="0">
              <a:spcBef>
                <a:spcPts val="0"/>
              </a:spcBef>
              <a:spcAft>
                <a:spcPts val="0"/>
              </a:spcAft>
              <a:buClr>
                <a:schemeClr val="dk1"/>
              </a:buClr>
              <a:buSzPts val="1100"/>
              <a:buAutoNum type="arabicPeriod"/>
            </a:pPr>
            <a:r>
              <a:rPr lang="en-US">
                <a:solidFill>
                  <a:schemeClr val="dk1"/>
                </a:solidFill>
              </a:rPr>
              <a:t>How will you train new hires to your team?</a:t>
            </a:r>
            <a:endParaRPr>
              <a:solidFill>
                <a:schemeClr val="dk1"/>
              </a:solidFill>
            </a:endParaRPr>
          </a:p>
          <a:p>
            <a:pPr marL="228600" lvl="0" indent="-228600" algn="l" rtl="0">
              <a:spcBef>
                <a:spcPts val="0"/>
              </a:spcBef>
              <a:spcAft>
                <a:spcPts val="0"/>
              </a:spcAft>
              <a:buClr>
                <a:schemeClr val="dk1"/>
              </a:buClr>
              <a:buSzPts val="1100"/>
              <a:buAutoNum type="arabicPeriod"/>
            </a:pPr>
            <a:r>
              <a:rPr lang="en-US">
                <a:solidFill>
                  <a:schemeClr val="dk1"/>
                </a:solidFill>
              </a:rPr>
              <a:t>How will you update &amp; train your team on new RFPIO features?</a:t>
            </a:r>
            <a:endParaRPr>
              <a:solidFill>
                <a:schemeClr val="dk1"/>
              </a:solidFill>
            </a:endParaRPr>
          </a:p>
          <a:p>
            <a:pPr marL="228600" lvl="0" indent="-15875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Our Customer Success Team is here to help provide guidance on this slide deck and how to set your team up for success. However, please note that ultimately how to train your team and present them with this information will be unique to you and your company’s needs. </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435" name="Google Shape;435;gb033f1a72c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RFPIO Notes:</a:t>
            </a:r>
            <a:r>
              <a:rPr lang="en-US" sz="1100" b="0" i="0" u="none" strike="noStrike">
                <a:solidFill>
                  <a:schemeClr val="dk1"/>
                </a:solidFill>
                <a:latin typeface="Calibri"/>
                <a:ea typeface="Calibri"/>
                <a:cs typeface="Calibri"/>
                <a:sym typeface="Calibri"/>
              </a:rPr>
              <a:t> The most successful implementations ensure your team has a strong understanding of what RFPIO is and how it will directly help your team accomplish your goals. We encourage you to think about those goals as you are crafting your team’s training plan. Also included in this section is some foundational RFPIO information that is relevant to all users.  </a:t>
            </a:r>
            <a:endParaRPr/>
          </a:p>
          <a:p>
            <a:pPr marL="171450" lvl="0" indent="-95250" algn="l" rtl="0">
              <a:lnSpc>
                <a:spcPct val="100000"/>
              </a:lnSpc>
              <a:spcBef>
                <a:spcPts val="0"/>
              </a:spcBef>
              <a:spcAft>
                <a:spcPts val="0"/>
              </a:spcAft>
              <a:buClr>
                <a:schemeClr val="dk1"/>
              </a:buClr>
              <a:buSzPts val="1200"/>
              <a:buFont typeface="Arial"/>
              <a:buNone/>
            </a:pPr>
            <a:endParaRPr sz="1100" b="1"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Update Slide: </a:t>
            </a:r>
            <a:r>
              <a:rPr lang="en-US" sz="1100" b="0" i="0" u="none" strike="noStrike">
                <a:solidFill>
                  <a:schemeClr val="dk1"/>
                </a:solidFill>
                <a:latin typeface="Calibri"/>
                <a:ea typeface="Calibri"/>
                <a:cs typeface="Calibri"/>
                <a:sym typeface="Calibri"/>
              </a:rPr>
              <a:t>Update agenda to include your desired topics</a:t>
            </a:r>
            <a:endParaRPr/>
          </a:p>
          <a:p>
            <a:pPr marL="171450" lvl="0" indent="-95250" algn="l" rtl="0">
              <a:lnSpc>
                <a:spcPct val="100000"/>
              </a:lnSpc>
              <a:spcBef>
                <a:spcPts val="0"/>
              </a:spcBef>
              <a:spcAft>
                <a:spcPts val="0"/>
              </a:spcAft>
              <a:buClr>
                <a:schemeClr val="dk1"/>
              </a:buClr>
              <a:buSzPts val="1200"/>
              <a:buFont typeface="Arial"/>
              <a:buNone/>
            </a:pPr>
            <a:endParaRPr sz="1100" b="0" i="0" u="none" strike="noStrik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100" b="1" i="0" u="none" strike="noStrike">
                <a:solidFill>
                  <a:schemeClr val="dk1"/>
                </a:solidFill>
                <a:latin typeface="Calibri"/>
                <a:ea typeface="Calibri"/>
                <a:cs typeface="Calibri"/>
                <a:sym typeface="Calibri"/>
              </a:rPr>
              <a:t>Talking Points: </a:t>
            </a:r>
            <a:r>
              <a:rPr lang="en-US" sz="1100" b="0" i="0" u="none" strike="noStrike">
                <a:solidFill>
                  <a:schemeClr val="dk1"/>
                </a:solidFill>
                <a:latin typeface="Calibri"/>
                <a:ea typeface="Calibri"/>
                <a:cs typeface="Calibri"/>
                <a:sym typeface="Calibri"/>
              </a:rPr>
              <a:t>Set the stage for what RFPIO is and how this new software will improve your team’s day to day life.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033f1a72c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033f1a72c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90 second video providing a high level overview of the RFPIO solution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https://youtu.be/8fgOeP2EZ8g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buFont typeface="Calibri"/>
              <a:buChar char="●"/>
            </a:pPr>
            <a:r>
              <a:rPr lang="en-US" b="1">
                <a:solidFill>
                  <a:schemeClr val="dk1"/>
                </a:solidFill>
              </a:rPr>
              <a:t>RFPIO Note: </a:t>
            </a:r>
            <a:r>
              <a:rPr lang="en-US">
                <a:solidFill>
                  <a:schemeClr val="dk1"/>
                </a:solidFill>
              </a:rPr>
              <a:t>The intent of this slide is to talk about the value that RFPIO will be bringing to your team. If you feel it be beneficial to your team, reviewing these pillars can show the many way implementing RFPIO will improve your company’s workflow.</a:t>
            </a:r>
            <a:endParaRPr/>
          </a:p>
          <a:p>
            <a:pPr marL="171450" lvl="0" indent="-101600" algn="l" rtl="0">
              <a:lnSpc>
                <a:spcPct val="100000"/>
              </a:lnSpc>
              <a:spcBef>
                <a:spcPts val="0"/>
              </a:spcBef>
              <a:spcAft>
                <a:spcPts val="0"/>
              </a:spcAft>
              <a:buClr>
                <a:schemeClr val="dk1"/>
              </a:buClr>
              <a:buSzPts val="1100"/>
              <a:buFont typeface="Arial"/>
              <a:buNone/>
            </a:pPr>
            <a:endParaRPr b="1">
              <a:solidFill>
                <a:schemeClr val="dk1"/>
              </a:solidFill>
            </a:endParaRPr>
          </a:p>
          <a:p>
            <a:pPr marL="171450" lvl="0" indent="-171450" algn="l" rtl="0">
              <a:lnSpc>
                <a:spcPct val="100000"/>
              </a:lnSpc>
              <a:spcBef>
                <a:spcPts val="0"/>
              </a:spcBef>
              <a:spcAft>
                <a:spcPts val="0"/>
              </a:spcAft>
              <a:buClr>
                <a:schemeClr val="dk1"/>
              </a:buClr>
              <a:buSzPts val="1100"/>
              <a:buFont typeface="Calibri"/>
              <a:buChar char="●"/>
            </a:pPr>
            <a:r>
              <a:rPr lang="en-US" b="1">
                <a:solidFill>
                  <a:schemeClr val="dk1"/>
                </a:solidFill>
              </a:rPr>
              <a:t>Update Slide:  </a:t>
            </a:r>
            <a:r>
              <a:rPr lang="en-US" b="0">
                <a:solidFill>
                  <a:schemeClr val="dk1"/>
                </a:solidFill>
              </a:rPr>
              <a:t>Omit slide if desired</a:t>
            </a:r>
            <a:endParaRPr/>
          </a:p>
          <a:p>
            <a:pPr marL="171450" lvl="0" indent="-101600" algn="l" rtl="0">
              <a:lnSpc>
                <a:spcPct val="100000"/>
              </a:lnSpc>
              <a:spcBef>
                <a:spcPts val="0"/>
              </a:spcBef>
              <a:spcAft>
                <a:spcPts val="0"/>
              </a:spcAft>
              <a:buClr>
                <a:schemeClr val="dk1"/>
              </a:buClr>
              <a:buSzPts val="1100"/>
              <a:buFont typeface="Arial"/>
              <a:buNone/>
            </a:pPr>
            <a:endParaRPr b="1">
              <a:solidFill>
                <a:schemeClr val="dk1"/>
              </a:solidFill>
            </a:endParaRPr>
          </a:p>
          <a:p>
            <a:pPr marL="171450" lvl="0" indent="-171450" algn="l" rtl="0">
              <a:lnSpc>
                <a:spcPct val="100000"/>
              </a:lnSpc>
              <a:spcBef>
                <a:spcPts val="0"/>
              </a:spcBef>
              <a:spcAft>
                <a:spcPts val="0"/>
              </a:spcAft>
              <a:buClr>
                <a:schemeClr val="dk1"/>
              </a:buClr>
              <a:buSzPts val="1100"/>
              <a:buFont typeface="Calibri"/>
              <a:buChar char="●"/>
            </a:pPr>
            <a:r>
              <a:rPr lang="en-US" b="1">
                <a:solidFill>
                  <a:schemeClr val="dk1"/>
                </a:solidFill>
              </a:rPr>
              <a:t>Talking Points: </a:t>
            </a:r>
            <a:r>
              <a:rPr lang="en-US">
                <a:solidFill>
                  <a:schemeClr val="dk1"/>
                </a:solidFill>
              </a:rPr>
              <a:t>Briefly talk about the 5 pillars of RFPIO and how this solution will assist those you are training in their daily work lives. </a:t>
            </a:r>
            <a:endParaRPr/>
          </a:p>
          <a:p>
            <a:pPr marL="0" lvl="0" indent="0" algn="l" rtl="0">
              <a:lnSpc>
                <a:spcPct val="100000"/>
              </a:lnSpc>
              <a:spcBef>
                <a:spcPts val="0"/>
              </a:spcBef>
              <a:spcAft>
                <a:spcPts val="0"/>
              </a:spcAft>
              <a:buSzPts val="1100"/>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033f1a72c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033f1a72c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Char char="●"/>
            </a:pPr>
            <a:r>
              <a:rPr lang="en-US" sz="1200" b="1">
                <a:solidFill>
                  <a:schemeClr val="dk1"/>
                </a:solidFill>
              </a:rPr>
              <a:t>RFPIO Note: </a:t>
            </a:r>
            <a:r>
              <a:rPr lang="en-US" sz="1200">
                <a:solidFill>
                  <a:schemeClr val="dk1"/>
                </a:solidFill>
              </a:rPr>
              <a:t>It is ESSENTIAL to a successful implementation to cultivate team buy-in. The better your team understands what your goals are and how RFPIO will help achieve them, the smoother your transition and implementation process will go. </a:t>
            </a:r>
            <a:endParaRPr>
              <a:solidFill>
                <a:schemeClr val="dk1"/>
              </a:solidFill>
            </a:endParaRPr>
          </a:p>
          <a:p>
            <a:pPr marL="171450" lvl="0" indent="-101600" algn="l" rtl="0">
              <a:spcBef>
                <a:spcPts val="0"/>
              </a:spcBef>
              <a:spcAft>
                <a:spcPts val="0"/>
              </a:spcAft>
              <a:buClr>
                <a:schemeClr val="dk1"/>
              </a:buClr>
              <a:buSzPts val="1100"/>
              <a:buFont typeface="Arial"/>
              <a:buNone/>
            </a:pPr>
            <a:endParaRPr sz="1200" b="1">
              <a:solidFill>
                <a:schemeClr val="dk1"/>
              </a:solidFill>
            </a:endParaRPr>
          </a:p>
          <a:p>
            <a:pPr marL="171450" lvl="0" indent="-171450" algn="l" rtl="0">
              <a:spcBef>
                <a:spcPts val="0"/>
              </a:spcBef>
              <a:spcAft>
                <a:spcPts val="0"/>
              </a:spcAft>
              <a:buClr>
                <a:schemeClr val="dk1"/>
              </a:buClr>
              <a:buSzPts val="1100"/>
              <a:buChar char="●"/>
            </a:pPr>
            <a:r>
              <a:rPr lang="en-US" sz="1200" b="1">
                <a:solidFill>
                  <a:schemeClr val="dk1"/>
                </a:solidFill>
              </a:rPr>
              <a:t>Update Slide:  </a:t>
            </a:r>
            <a:r>
              <a:rPr lang="en-US">
                <a:solidFill>
                  <a:schemeClr val="dk1"/>
                </a:solidFill>
              </a:rPr>
              <a:t>Update with your specific company goals. This is your opportunity to sell your team on how/why RFPIO is going to help make their jobs easier. </a:t>
            </a:r>
            <a:endParaRPr>
              <a:solidFill>
                <a:schemeClr val="dk1"/>
              </a:solidFill>
            </a:endParaRPr>
          </a:p>
          <a:p>
            <a:pPr marL="171450" lvl="0" indent="-101600" algn="l" rtl="0">
              <a:spcBef>
                <a:spcPts val="0"/>
              </a:spcBef>
              <a:spcAft>
                <a:spcPts val="0"/>
              </a:spcAft>
              <a:buClr>
                <a:schemeClr val="dk1"/>
              </a:buClr>
              <a:buSzPts val="1100"/>
              <a:buFont typeface="Arial"/>
              <a:buNone/>
            </a:pPr>
            <a:endParaRPr sz="1200" b="1">
              <a:solidFill>
                <a:schemeClr val="dk1"/>
              </a:solidFill>
            </a:endParaRPr>
          </a:p>
          <a:p>
            <a:pPr marL="171450" lvl="0" indent="-171450" algn="l" rtl="0">
              <a:spcBef>
                <a:spcPts val="0"/>
              </a:spcBef>
              <a:spcAft>
                <a:spcPts val="0"/>
              </a:spcAft>
              <a:buClr>
                <a:schemeClr val="dk1"/>
              </a:buClr>
              <a:buSzPts val="1100"/>
              <a:buChar char="●"/>
            </a:pPr>
            <a:r>
              <a:rPr lang="en-US" sz="1200" b="1">
                <a:solidFill>
                  <a:schemeClr val="dk1"/>
                </a:solidFill>
              </a:rPr>
              <a:t>Talking Points: </a:t>
            </a:r>
            <a:r>
              <a:rPr lang="en-US">
                <a:solidFill>
                  <a:schemeClr val="dk1"/>
                </a:solidFill>
              </a:rPr>
              <a:t>Take some time to discuss what your goals are, how your current workflow is changing, and what will remain the same.</a:t>
            </a:r>
            <a:endParaRPr sz="1200"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033f1a72c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033f1a72c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Char char="●"/>
            </a:pPr>
            <a:r>
              <a:rPr lang="en-US" b="1" dirty="0">
                <a:solidFill>
                  <a:schemeClr val="dk1"/>
                </a:solidFill>
              </a:rPr>
              <a:t>RFPIO Note: </a:t>
            </a:r>
            <a:r>
              <a:rPr lang="en-US" dirty="0">
                <a:solidFill>
                  <a:schemeClr val="dk1"/>
                </a:solidFill>
              </a:rPr>
              <a:t>This slide provides an overview of the different user roles within RFPIO, their various access permissions and intended responsibilities. Take this opportunity to inform your team who is going to own the Content Management and Project Management Strategies within RFPIO for your team.</a:t>
            </a:r>
            <a:endParaRPr dirty="0">
              <a:solidFill>
                <a:schemeClr val="dk1"/>
              </a:solidFill>
            </a:endParaRPr>
          </a:p>
          <a:p>
            <a:pPr marL="457200" lvl="0" indent="-228600" algn="l" rtl="0">
              <a:spcBef>
                <a:spcPts val="0"/>
              </a:spcBef>
              <a:spcAft>
                <a:spcPts val="0"/>
              </a:spcAft>
              <a:buClr>
                <a:schemeClr val="dk1"/>
              </a:buClr>
              <a:buSzPts val="1200"/>
              <a:buFont typeface="Calibri"/>
              <a:buNone/>
            </a:pPr>
            <a:endParaRPr b="1" dirty="0">
              <a:solidFill>
                <a:schemeClr val="dk1"/>
              </a:solidFill>
            </a:endParaRPr>
          </a:p>
          <a:p>
            <a:pPr marL="457200" lvl="0" indent="-298450" algn="l" rtl="0">
              <a:spcBef>
                <a:spcPts val="0"/>
              </a:spcBef>
              <a:spcAft>
                <a:spcPts val="0"/>
              </a:spcAft>
              <a:buClr>
                <a:schemeClr val="dk1"/>
              </a:buClr>
              <a:buSzPts val="1100"/>
              <a:buFont typeface="Calibri"/>
              <a:buChar char="●"/>
            </a:pPr>
            <a:r>
              <a:rPr lang="en-US" b="1" dirty="0">
                <a:solidFill>
                  <a:schemeClr val="dk1"/>
                </a:solidFill>
              </a:rPr>
              <a:t>Update Slide: </a:t>
            </a:r>
            <a:r>
              <a:rPr lang="en-US" dirty="0">
                <a:solidFill>
                  <a:schemeClr val="dk1"/>
                </a:solidFill>
              </a:rPr>
              <a:t>Update this slide by removing or adding any roles your organization may be utilizing (for example, if you don’t have the Intake feature you won’t have a Project Requester Role or if you have created Custom Roles [add on feature] for your organization)</a:t>
            </a:r>
            <a:endParaRPr b="1" dirty="0">
              <a:solidFill>
                <a:schemeClr val="dk1"/>
              </a:solidFill>
            </a:endParaRPr>
          </a:p>
          <a:p>
            <a:pPr marL="457200" lvl="0" indent="-228600" algn="l" rtl="0">
              <a:spcBef>
                <a:spcPts val="0"/>
              </a:spcBef>
              <a:spcAft>
                <a:spcPts val="0"/>
              </a:spcAft>
              <a:buClr>
                <a:schemeClr val="dk1"/>
              </a:buClr>
              <a:buSzPts val="1200"/>
              <a:buFont typeface="Calibri"/>
              <a:buNone/>
            </a:pPr>
            <a:endParaRPr b="1" dirty="0">
              <a:solidFill>
                <a:schemeClr val="dk1"/>
              </a:solidFill>
            </a:endParaRPr>
          </a:p>
          <a:p>
            <a:pPr marL="457200" lvl="0" indent="-298450" algn="l" rtl="0">
              <a:spcBef>
                <a:spcPts val="0"/>
              </a:spcBef>
              <a:spcAft>
                <a:spcPts val="0"/>
              </a:spcAft>
              <a:buClr>
                <a:schemeClr val="dk1"/>
              </a:buClr>
              <a:buSzPts val="1100"/>
              <a:buFont typeface="Calibri"/>
              <a:buChar char="●"/>
            </a:pPr>
            <a:r>
              <a:rPr lang="en-US" b="1" dirty="0">
                <a:solidFill>
                  <a:schemeClr val="dk1"/>
                </a:solidFill>
              </a:rPr>
              <a:t>Talking Points: </a:t>
            </a:r>
            <a:r>
              <a:rPr lang="en-US" dirty="0">
                <a:solidFill>
                  <a:schemeClr val="dk1"/>
                </a:solidFill>
              </a:rPr>
              <a:t>Talk briefly about the definition of each type of role, why they are important and how they will relate to your organization. This is also a great time to inform your team what roles you have chosen for them and why.</a:t>
            </a:r>
            <a:endParaRPr b="1" dirty="0">
              <a:solidFill>
                <a:schemeClr val="dk1"/>
              </a:solidFill>
            </a:endParaRPr>
          </a:p>
          <a:p>
            <a:pPr marL="0" lvl="0" indent="0" algn="l" rtl="0">
              <a:spcBef>
                <a:spcPts val="0"/>
              </a:spcBef>
              <a:spcAft>
                <a:spcPts val="0"/>
              </a:spcAft>
              <a:buClr>
                <a:schemeClr val="dk1"/>
              </a:buClr>
              <a:buSzPts val="1050"/>
              <a:buFont typeface="Calibri"/>
              <a:buNone/>
            </a:pPr>
            <a:endParaRPr sz="1000" b="1" dirty="0">
              <a:solidFill>
                <a:schemeClr val="dk1"/>
              </a:solidFill>
            </a:endParaRPr>
          </a:p>
          <a:p>
            <a:pPr marL="0" lvl="0" indent="0" algn="l" rtl="0">
              <a:spcBef>
                <a:spcPts val="0"/>
              </a:spcBef>
              <a:spcAft>
                <a:spcPts val="0"/>
              </a:spcAft>
              <a:buClr>
                <a:schemeClr val="dk1"/>
              </a:buClr>
              <a:buSzPts val="1050"/>
              <a:buFont typeface="Calibri"/>
              <a:buNone/>
            </a:pPr>
            <a:r>
              <a:rPr lang="en-US" sz="1000" dirty="0">
                <a:solidFill>
                  <a:schemeClr val="dk1"/>
                </a:solidFill>
              </a:rPr>
              <a:t>Relevant Help Center Information:</a:t>
            </a:r>
            <a:endParaRPr dirty="0">
              <a:solidFill>
                <a:schemeClr val="dk1"/>
              </a:solidFill>
            </a:endParaRPr>
          </a:p>
          <a:p>
            <a:pPr marL="0" lvl="0" indent="0" algn="l" rtl="0">
              <a:spcBef>
                <a:spcPts val="0"/>
              </a:spcBef>
              <a:spcAft>
                <a:spcPts val="0"/>
              </a:spcAft>
              <a:buClr>
                <a:schemeClr val="dk1"/>
              </a:buClr>
              <a:buSzPts val="1050"/>
              <a:buFont typeface="Calibri"/>
              <a:buNone/>
            </a:pPr>
            <a:endParaRPr sz="1000" b="1" dirty="0">
              <a:solidFill>
                <a:schemeClr val="dk1"/>
              </a:solidFill>
            </a:endParaRPr>
          </a:p>
          <a:p>
            <a:pPr marL="0" lvl="0" indent="0" algn="l" rtl="0">
              <a:spcBef>
                <a:spcPts val="0"/>
              </a:spcBef>
              <a:spcAft>
                <a:spcPts val="0"/>
              </a:spcAft>
              <a:buClr>
                <a:schemeClr val="dk1"/>
              </a:buClr>
              <a:buSzPts val="1050"/>
              <a:buFont typeface="Calibri"/>
              <a:buNone/>
            </a:pPr>
            <a:r>
              <a:rPr lang="en-US" sz="1000" u="sng" dirty="0">
                <a:solidFill>
                  <a:srgbClr val="0563C1"/>
                </a:solidFill>
                <a:hlinkClick r:id="rId3">
                  <a:extLst>
                    <a:ext uri="{A12FA001-AC4F-418D-AE19-62706E023703}">
                      <ahyp:hlinkClr xmlns:ahyp="http://schemas.microsoft.com/office/drawing/2018/hyperlinkcolor" val="tx"/>
                    </a:ext>
                  </a:extLst>
                </a:hlinkClick>
              </a:rPr>
              <a:t>https://rfpio.zendesk.com/hc/en-us/articles/115003524174-User-Roles-Defined</a:t>
            </a:r>
            <a:endParaRPr sz="1000" b="1"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Super Admin </a:t>
            </a:r>
            <a:r>
              <a:rPr lang="en-US" sz="1000" dirty="0">
                <a:solidFill>
                  <a:schemeClr val="dk1"/>
                </a:solidFill>
              </a:rPr>
              <a:t>– Only one, full access to everything including billing &amp; subscription information</a:t>
            </a:r>
            <a:endParaRPr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Admin</a:t>
            </a:r>
            <a:r>
              <a:rPr lang="en-US" sz="1000" dirty="0">
                <a:solidFill>
                  <a:schemeClr val="dk1"/>
                </a:solidFill>
              </a:rPr>
              <a:t> – Full access to all content &amp; projects. Can create new user profiles and edit company settings.</a:t>
            </a:r>
            <a:endParaRPr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Manager</a:t>
            </a:r>
            <a:r>
              <a:rPr lang="en-US" sz="1000" dirty="0">
                <a:solidFill>
                  <a:schemeClr val="dk1"/>
                </a:solidFill>
              </a:rPr>
              <a:t> – Full access to the projects they create or are assigned to. Limited to only projects they are involved in and cannot see any other projects within the system.</a:t>
            </a:r>
            <a:endParaRPr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Team Member </a:t>
            </a:r>
            <a:r>
              <a:rPr lang="en-US" sz="1000" dirty="0">
                <a:solidFill>
                  <a:schemeClr val="dk1"/>
                </a:solidFill>
              </a:rPr>
              <a:t>– can author, view, add comments and clarifications to assigned sections &amp; questions only</a:t>
            </a:r>
            <a:endParaRPr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Guest</a:t>
            </a:r>
            <a:r>
              <a:rPr lang="en-US" sz="1000" dirty="0">
                <a:solidFill>
                  <a:schemeClr val="dk1"/>
                </a:solidFill>
              </a:rPr>
              <a:t> – A user without an RFPIO login they can only answer the questions and sections to which they have been assigned. They are not able to access the content library. Anyone, even a 3</a:t>
            </a:r>
            <a:r>
              <a:rPr lang="en-US" sz="1000" baseline="30000" dirty="0">
                <a:solidFill>
                  <a:schemeClr val="dk1"/>
                </a:solidFill>
              </a:rPr>
              <a:t>rd</a:t>
            </a:r>
            <a:r>
              <a:rPr lang="en-US" sz="1000" dirty="0">
                <a:solidFill>
                  <a:schemeClr val="dk1"/>
                </a:solidFill>
              </a:rPr>
              <a:t> party, can collaborate as this type of user.</a:t>
            </a:r>
            <a:endParaRPr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Project Requester </a:t>
            </a:r>
            <a:r>
              <a:rPr lang="en-US" sz="1000" dirty="0">
                <a:solidFill>
                  <a:schemeClr val="dk1"/>
                </a:solidFill>
              </a:rPr>
              <a:t>– can communicate with the proposal or bid team by submitting an intake request with the attached RFx files.</a:t>
            </a:r>
            <a:endParaRPr dirty="0">
              <a:solidFill>
                <a:schemeClr val="dk1"/>
              </a:solidFill>
            </a:endParaRPr>
          </a:p>
          <a:p>
            <a:pPr marL="0" lvl="0" indent="0" algn="l" rtl="0">
              <a:spcBef>
                <a:spcPts val="0"/>
              </a:spcBef>
              <a:spcAft>
                <a:spcPts val="0"/>
              </a:spcAft>
              <a:buClr>
                <a:schemeClr val="dk1"/>
              </a:buClr>
              <a:buSzPts val="1050"/>
              <a:buFont typeface="Arial"/>
              <a:buNone/>
            </a:pPr>
            <a:r>
              <a:rPr lang="en-US" sz="1000" b="1" dirty="0">
                <a:solidFill>
                  <a:schemeClr val="dk1"/>
                </a:solidFill>
              </a:rPr>
              <a:t>Project Primary Contact </a:t>
            </a:r>
            <a:r>
              <a:rPr lang="en-US" sz="1000" dirty="0">
                <a:solidFill>
                  <a:schemeClr val="dk1"/>
                </a:solidFill>
              </a:rPr>
              <a:t>– overlay to existing role types. Allows this user to be assigned as the primary contact when creating a new project. This will enable the user to receive notifications regarding the activities that occur within the project.</a:t>
            </a:r>
            <a:endParaRPr dirty="0">
              <a:solidFill>
                <a:schemeClr val="dk1"/>
              </a:solidFill>
            </a:endParaRPr>
          </a:p>
          <a:p>
            <a:pPr marL="0" lvl="0" indent="0" algn="l" rtl="0">
              <a:spcBef>
                <a:spcPts val="0"/>
              </a:spcBef>
              <a:spcAft>
                <a:spcPts val="0"/>
              </a:spcAft>
              <a:buClr>
                <a:schemeClr val="dk1"/>
              </a:buClr>
              <a:buSzPts val="1050"/>
              <a:buFont typeface="Calibri"/>
              <a:buNone/>
            </a:pPr>
            <a:r>
              <a:rPr lang="en-US" sz="1000" b="1" dirty="0">
                <a:solidFill>
                  <a:schemeClr val="dk1"/>
                </a:solidFill>
              </a:rPr>
              <a:t>Internal Contact </a:t>
            </a:r>
            <a:r>
              <a:rPr lang="en-US" sz="1000" dirty="0">
                <a:solidFill>
                  <a:schemeClr val="dk1"/>
                </a:solidFill>
              </a:rPr>
              <a:t>– Your first point of contact for RFPIO Help</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033f1a72c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033f1a72c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sz="1200" b="1">
                <a:solidFill>
                  <a:schemeClr val="dk1"/>
                </a:solidFill>
              </a:rPr>
              <a:t>RFPIO Note: </a:t>
            </a:r>
            <a:r>
              <a:rPr lang="en-US" sz="1200">
                <a:solidFill>
                  <a:schemeClr val="dk1"/>
                </a:solidFill>
              </a:rPr>
              <a:t>This slide provides the opportunity for you to review your organization’s login process. Do you have SSO enabled or specific password criteria that must be met? If so, discuss what those login specifics are. As an Admin you can also set up Sign In Restrictions for your users by going to Organization Settings -&gt; Security -&gt; Sign In Restrictions</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b="1">
              <a:solidFill>
                <a:schemeClr val="dk1"/>
              </a:solidFill>
            </a:endParaRPr>
          </a:p>
          <a:p>
            <a:pPr marL="457200" lvl="0" indent="-298450" algn="l" rtl="0">
              <a:spcBef>
                <a:spcPts val="0"/>
              </a:spcBef>
              <a:spcAft>
                <a:spcPts val="0"/>
              </a:spcAft>
              <a:buClr>
                <a:schemeClr val="dk1"/>
              </a:buClr>
              <a:buSzPts val="1100"/>
              <a:buChar char="●"/>
            </a:pPr>
            <a:r>
              <a:rPr lang="en-US" sz="1200" b="1">
                <a:solidFill>
                  <a:schemeClr val="dk1"/>
                </a:solidFill>
              </a:rPr>
              <a:t>Update Slide: </a:t>
            </a:r>
            <a:r>
              <a:rPr lang="en-US" sz="1200">
                <a:solidFill>
                  <a:schemeClr val="dk1"/>
                </a:solidFill>
              </a:rPr>
              <a:t>Leave as is or customize with your organization’s login page</a:t>
            </a:r>
            <a:endParaRPr sz="1200" b="1">
              <a:solidFill>
                <a:schemeClr val="dk1"/>
              </a:solidFill>
            </a:endParaRPr>
          </a:p>
          <a:p>
            <a:pPr marL="457200" lvl="0" indent="-228600" algn="l" rtl="0">
              <a:spcBef>
                <a:spcPts val="0"/>
              </a:spcBef>
              <a:spcAft>
                <a:spcPts val="0"/>
              </a:spcAft>
              <a:buClr>
                <a:schemeClr val="dk1"/>
              </a:buClr>
              <a:buSzPts val="1100"/>
              <a:buFont typeface="Arial"/>
              <a:buNone/>
            </a:pPr>
            <a:endParaRPr sz="1200" b="1">
              <a:solidFill>
                <a:schemeClr val="dk1"/>
              </a:solidFill>
            </a:endParaRPr>
          </a:p>
          <a:p>
            <a:pPr marL="457200" lvl="0" indent="-298450" algn="l" rtl="0">
              <a:spcBef>
                <a:spcPts val="0"/>
              </a:spcBef>
              <a:spcAft>
                <a:spcPts val="0"/>
              </a:spcAft>
              <a:buClr>
                <a:schemeClr val="dk1"/>
              </a:buClr>
              <a:buSzPts val="1100"/>
              <a:buChar char="●"/>
            </a:pPr>
            <a:r>
              <a:rPr lang="en-US" sz="1200" b="1">
                <a:solidFill>
                  <a:schemeClr val="dk1"/>
                </a:solidFill>
              </a:rPr>
              <a:t>Talking Points: </a:t>
            </a:r>
            <a:r>
              <a:rPr lang="en-US" sz="1200">
                <a:solidFill>
                  <a:schemeClr val="dk1"/>
                </a:solidFill>
              </a:rPr>
              <a:t>Discuss how users will login to RFPIO, highlight that Chrome is the preferred browser and if you have any SSO integrations. </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158750" lvl="0" indent="0" algn="l" rtl="0">
              <a:spcBef>
                <a:spcPts val="0"/>
              </a:spcBef>
              <a:spcAft>
                <a:spcPts val="0"/>
              </a:spcAft>
              <a:buClr>
                <a:schemeClr val="dk1"/>
              </a:buClr>
              <a:buSzPts val="1100"/>
              <a:buFont typeface="Arial"/>
              <a:buNone/>
            </a:pPr>
            <a:r>
              <a:rPr lang="en-US">
                <a:solidFill>
                  <a:schemeClr val="dk1"/>
                </a:solidFill>
              </a:rPr>
              <a:t>Relevant Help Center Information:</a:t>
            </a:r>
            <a:endParaRPr>
              <a:solidFill>
                <a:schemeClr val="dk1"/>
              </a:solidFill>
            </a:endParaRPr>
          </a:p>
          <a:p>
            <a:pPr marL="158750" lvl="0" indent="0" algn="l" rtl="0">
              <a:spcBef>
                <a:spcPts val="0"/>
              </a:spcBef>
              <a:spcAft>
                <a:spcPts val="0"/>
              </a:spcAft>
              <a:buClr>
                <a:schemeClr val="dk1"/>
              </a:buClr>
              <a:buSzPts val="1100"/>
              <a:buFont typeface="Arial"/>
              <a:buNone/>
            </a:pPr>
            <a:endParaRPr u="sng">
              <a:solidFill>
                <a:srgbClr val="0563C1"/>
              </a:solidFill>
              <a:hlinkClick r:id="rId3">
                <a:extLst>
                  <a:ext uri="{A12FA001-AC4F-418D-AE19-62706E023703}">
                    <ahyp:hlinkClr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r>
              <a:rPr lang="en-US" u="sng">
                <a:solidFill>
                  <a:srgbClr val="0563C1"/>
                </a:solidFill>
                <a:hlinkClick r:id="rId3">
                  <a:extLst>
                    <a:ext uri="{A12FA001-AC4F-418D-AE19-62706E023703}">
                      <ahyp:hlinkClr xmlns:ahyp="http://schemas.microsoft.com/office/drawing/2018/hyperlinkcolor" val="tx"/>
                    </a:ext>
                  </a:extLst>
                </a:hlinkClick>
              </a:rPr>
              <a:t>https://rfpio.zendesk.com/hc/en-us/articles/360005877613-How-to-Use-Sign-in-Restriction</a:t>
            </a:r>
            <a:endParaRPr u="sng">
              <a:solidFill>
                <a:srgbClr val="0563C1"/>
              </a:solidFill>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r>
              <a:rPr lang="en-US" u="sng">
                <a:solidFill>
                  <a:srgbClr val="0563C1"/>
                </a:solidFill>
                <a:hlinkClick r:id="rId4">
                  <a:extLst>
                    <a:ext uri="{A12FA001-AC4F-418D-AE19-62706E023703}">
                      <ahyp:hlinkClr xmlns:ahyp="http://schemas.microsoft.com/office/drawing/2018/hyperlinkcolor" val="tx"/>
                    </a:ext>
                  </a:extLst>
                </a:hlinkClick>
              </a:rPr>
              <a:t>https://rfpio.zendesk.com/hc/en-us/articles/360030935194-SSO-Setup-Classic-</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5">
                  <a:extLst>
                    <a:ext uri="{A12FA001-AC4F-418D-AE19-62706E023703}">
                      <ahyp:hlinkClr xmlns:ahyp="http://schemas.microsoft.com/office/drawing/2018/hyperlinkcolor" val="tx"/>
                    </a:ext>
                  </a:extLst>
                </a:hlinkClick>
              </a:rPr>
              <a:t>https://rfpio.zendesk.com/hc/en-us/articles/360031272494-SSO-Setup-Lightning-</a:t>
            </a:r>
            <a:endParaRPr>
              <a:solidFill>
                <a:schemeClr val="dk1"/>
              </a:solidFill>
            </a:endParaRPr>
          </a:p>
          <a:p>
            <a:pPr marL="0" lvl="0" indent="0" algn="l" rtl="0">
              <a:spcBef>
                <a:spcPts val="0"/>
              </a:spcBef>
              <a:spcAft>
                <a:spcPts val="0"/>
              </a:spcAft>
              <a:buClr>
                <a:schemeClr val="dk1"/>
              </a:buClr>
              <a:buSzPts val="1100"/>
              <a:buFont typeface="Arial"/>
              <a:buNone/>
            </a:pPr>
            <a:r>
              <a:rPr lang="en-US" u="sng">
                <a:solidFill>
                  <a:srgbClr val="0563C1"/>
                </a:solidFill>
                <a:hlinkClick r:id="rId6">
                  <a:extLst>
                    <a:ext uri="{A12FA001-AC4F-418D-AE19-62706E023703}">
                      <ahyp:hlinkClr xmlns:ahyp="http://schemas.microsoft.com/office/drawing/2018/hyperlinkcolor" val="tx"/>
                    </a:ext>
                  </a:extLst>
                </a:hlinkClick>
              </a:rPr>
              <a:t>https://rfpio.zendesk.com/hc/en-us/articles/360042212974-Customizable-Login-Rules-with-RFPIO-Password-Policy</a:t>
            </a:r>
            <a:endParaRPr u="sng">
              <a:solidFill>
                <a:srgbClr val="0563C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
          <p:cNvPicPr preferRelativeResize="0"/>
          <p:nvPr/>
        </p:nvPicPr>
        <p:blipFill rotWithShape="1">
          <a:blip r:embed="rId2">
            <a:alphaModFix/>
          </a:blip>
          <a:srcRect/>
          <a:stretch/>
        </p:blipFill>
        <p:spPr>
          <a:xfrm>
            <a:off x="7972425" y="4596850"/>
            <a:ext cx="854024" cy="246400"/>
          </a:xfrm>
          <a:prstGeom prst="rect">
            <a:avLst/>
          </a:prstGeom>
          <a:noFill/>
          <a:ln>
            <a:noFill/>
          </a:ln>
        </p:spPr>
      </p:pic>
      <p:pic>
        <p:nvPicPr>
          <p:cNvPr id="12" name="Google Shape;12;p2"/>
          <p:cNvPicPr preferRelativeResize="0"/>
          <p:nvPr/>
        </p:nvPicPr>
        <p:blipFill rotWithShape="1">
          <a:blip r:embed="rId3">
            <a:alphaModFix/>
          </a:blip>
          <a:srcRect/>
          <a:stretch/>
        </p:blipFill>
        <p:spPr>
          <a:xfrm>
            <a:off x="0" y="5"/>
            <a:ext cx="9144000" cy="5143480"/>
          </a:xfrm>
          <a:prstGeom prst="rect">
            <a:avLst/>
          </a:prstGeom>
          <a:noFill/>
          <a:ln>
            <a:noFill/>
          </a:ln>
        </p:spPr>
      </p:pic>
      <p:pic>
        <p:nvPicPr>
          <p:cNvPr id="13" name="Google Shape;13;p2"/>
          <p:cNvPicPr preferRelativeResize="0"/>
          <p:nvPr/>
        </p:nvPicPr>
        <p:blipFill rotWithShape="1">
          <a:blip r:embed="rId2">
            <a:alphaModFix/>
          </a:blip>
          <a:srcRect/>
          <a:stretch/>
        </p:blipFill>
        <p:spPr>
          <a:xfrm>
            <a:off x="418525" y="474275"/>
            <a:ext cx="1130578" cy="3262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96">
          <p15:clr>
            <a:srgbClr val="FA7B17"/>
          </p15:clr>
        </p15:guide>
        <p15:guide id="2" pos="556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7"/>
        <p:cNvGrpSpPr/>
        <p:nvPr/>
      </p:nvGrpSpPr>
      <p:grpSpPr>
        <a:xfrm>
          <a:off x="0" y="0"/>
          <a:ext cx="0" cy="0"/>
          <a:chOff x="0" y="0"/>
          <a:chExt cx="0" cy="0"/>
        </a:xfrm>
      </p:grpSpPr>
      <p:sp>
        <p:nvSpPr>
          <p:cNvPr id="48" name="Google Shape;48;p12"/>
          <p:cNvSpPr/>
          <p:nvPr/>
        </p:nvSpPr>
        <p:spPr>
          <a:xfrm>
            <a:off x="1" y="0"/>
            <a:ext cx="9144000" cy="5143500"/>
          </a:xfrm>
          <a:prstGeom prst="rect">
            <a:avLst/>
          </a:prstGeom>
          <a:solidFill>
            <a:srgbClr val="1C344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 name="Google Shape;49;p12"/>
          <p:cNvSpPr txBox="1"/>
          <p:nvPr/>
        </p:nvSpPr>
        <p:spPr>
          <a:xfrm>
            <a:off x="0" y="4672670"/>
            <a:ext cx="1419000" cy="273900"/>
          </a:xfrm>
          <a:prstGeom prst="rect">
            <a:avLst/>
          </a:prstGeom>
          <a:solidFill>
            <a:srgbClr val="9CC93A"/>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FFFFFF"/>
                </a:solidFill>
                <a:latin typeface="Arial"/>
                <a:ea typeface="Arial"/>
                <a:cs typeface="Arial"/>
                <a:sym typeface="Arial"/>
              </a:rPr>
              <a:t>‹#›</a:t>
            </a:fld>
            <a:endParaRPr sz="1100" b="1" i="0" u="none" strike="noStrike" cap="none">
              <a:solidFill>
                <a:srgbClr val="FFFFFF"/>
              </a:solidFill>
              <a:latin typeface="Arial"/>
              <a:ea typeface="Arial"/>
              <a:cs typeface="Arial"/>
              <a:sym typeface="Arial"/>
            </a:endParaRPr>
          </a:p>
        </p:txBody>
      </p:sp>
      <p:pic>
        <p:nvPicPr>
          <p:cNvPr id="50" name="Google Shape;50;p12" descr="A picture containing text, clipart&#10;&#10;Description automatically generated"/>
          <p:cNvPicPr preferRelativeResize="0"/>
          <p:nvPr/>
        </p:nvPicPr>
        <p:blipFill rotWithShape="1">
          <a:blip r:embed="rId2">
            <a:alphaModFix/>
          </a:blip>
          <a:srcRect/>
          <a:stretch/>
        </p:blipFill>
        <p:spPr>
          <a:xfrm>
            <a:off x="8040224" y="4561353"/>
            <a:ext cx="811532" cy="23293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pic>
        <p:nvPicPr>
          <p:cNvPr id="52" name="Google Shape;52;p13" descr="Logo, icon&#10;&#10;Description automatically generated"/>
          <p:cNvPicPr preferRelativeResize="0"/>
          <p:nvPr/>
        </p:nvPicPr>
        <p:blipFill rotWithShape="1">
          <a:blip r:embed="rId2">
            <a:alphaModFix/>
          </a:blip>
          <a:srcRect/>
          <a:stretch/>
        </p:blipFill>
        <p:spPr>
          <a:xfrm>
            <a:off x="8040224" y="4561121"/>
            <a:ext cx="812335" cy="233172"/>
          </a:xfrm>
          <a:prstGeom prst="rect">
            <a:avLst/>
          </a:prstGeom>
          <a:noFill/>
          <a:ln>
            <a:noFill/>
          </a:ln>
        </p:spPr>
      </p:pic>
      <p:sp>
        <p:nvSpPr>
          <p:cNvPr id="53" name="Google Shape;53;p13"/>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FFFFFF"/>
                </a:solidFill>
                <a:latin typeface="Arial"/>
                <a:ea typeface="Arial"/>
                <a:cs typeface="Arial"/>
                <a:sym typeface="Arial"/>
              </a:rPr>
              <a:t>‹#›</a:t>
            </a:fld>
            <a:endParaRPr sz="11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Picture with Caption">
  <p:cSld name="6_Picture with Caption">
    <p:spTree>
      <p:nvGrpSpPr>
        <p:cNvPr id="1" name="Shape 55"/>
        <p:cNvGrpSpPr/>
        <p:nvPr/>
      </p:nvGrpSpPr>
      <p:grpSpPr>
        <a:xfrm>
          <a:off x="0" y="0"/>
          <a:ext cx="0" cy="0"/>
          <a:chOff x="0" y="0"/>
          <a:chExt cx="0" cy="0"/>
        </a:xfrm>
      </p:grpSpPr>
      <p:sp>
        <p:nvSpPr>
          <p:cNvPr id="56" name="Google Shape;56;p15"/>
          <p:cNvSpPr txBox="1">
            <a:spLocks noGrp="1"/>
          </p:cNvSpPr>
          <p:nvPr>
            <p:ph type="sldNum" idx="12"/>
          </p:nvPr>
        </p:nvSpPr>
        <p:spPr>
          <a:xfrm>
            <a:off x="52259" y="4642251"/>
            <a:ext cx="548700" cy="393600"/>
          </a:xfrm>
          <a:prstGeom prst="rect">
            <a:avLst/>
          </a:prstGeom>
          <a:noFill/>
          <a:ln>
            <a:noFill/>
          </a:ln>
        </p:spPr>
        <p:txBody>
          <a:bodyPr spcFirstLastPara="1" wrap="square" lIns="38575" tIns="19275" rIns="38575" bIns="19275" anchor="t" anchorCtr="0">
            <a:noAutofit/>
          </a:bodyPr>
          <a:lstStyle>
            <a:lvl1pPr marL="0" marR="0" lvl="0"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1pPr>
            <a:lvl2pPr marL="0" marR="0" lvl="1"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2pPr>
            <a:lvl3pPr marL="0" marR="0" lvl="2"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3pPr>
            <a:lvl4pPr marL="0" marR="0" lvl="3"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4pPr>
            <a:lvl5pPr marL="0" marR="0" lvl="4"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5pPr>
            <a:lvl6pPr marL="0" marR="0" lvl="5"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6pPr>
            <a:lvl7pPr marL="0" marR="0" lvl="6"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7pPr>
            <a:lvl8pPr marL="0" marR="0" lvl="7"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8pPr>
            <a:lvl9pPr marL="0" marR="0" lvl="8" indent="0" algn="r" rtl="0">
              <a:lnSpc>
                <a:spcPct val="100000"/>
              </a:lnSpc>
              <a:spcBef>
                <a:spcPts val="0"/>
              </a:spcBef>
              <a:spcAft>
                <a:spcPts val="0"/>
              </a:spcAft>
              <a:buClr>
                <a:srgbClr val="2E4354"/>
              </a:buClr>
              <a:buSzPts val="1000"/>
              <a:buFont typeface="Arial"/>
              <a:buNone/>
              <a:defRPr sz="1300" b="0" i="0" u="none" strike="noStrike" cap="none">
                <a:solidFill>
                  <a:srgbClr val="2E435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5"/>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FFFFFF"/>
                </a:solidFill>
                <a:latin typeface="Arial"/>
                <a:ea typeface="Arial"/>
                <a:cs typeface="Arial"/>
                <a:sym typeface="Arial"/>
              </a:rPr>
              <a:t>‹#›</a:t>
            </a:fld>
            <a:endParaRPr sz="1100" b="1" i="0" u="none" strike="noStrike" cap="none">
              <a:solidFill>
                <a:srgbClr val="FFFFFF"/>
              </a:solidFill>
              <a:latin typeface="Arial"/>
              <a:ea typeface="Arial"/>
              <a:cs typeface="Arial"/>
              <a:sym typeface="Arial"/>
            </a:endParaRPr>
          </a:p>
        </p:txBody>
      </p:sp>
      <p:pic>
        <p:nvPicPr>
          <p:cNvPr id="58" name="Google Shape;58;p15" descr="Logo, icon&#10;&#10;Description automatically generated"/>
          <p:cNvPicPr preferRelativeResize="0"/>
          <p:nvPr/>
        </p:nvPicPr>
        <p:blipFill rotWithShape="1">
          <a:blip r:embed="rId2">
            <a:alphaModFix/>
          </a:blip>
          <a:srcRect/>
          <a:stretch/>
        </p:blipFill>
        <p:spPr>
          <a:xfrm>
            <a:off x="8040224" y="4561121"/>
            <a:ext cx="812335" cy="2331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9"/>
        <p:cNvGrpSpPr/>
        <p:nvPr/>
      </p:nvGrpSpPr>
      <p:grpSpPr>
        <a:xfrm>
          <a:off x="0" y="0"/>
          <a:ext cx="0" cy="0"/>
          <a:chOff x="0" y="0"/>
          <a:chExt cx="0" cy="0"/>
        </a:xfrm>
      </p:grpSpPr>
      <p:sp>
        <p:nvSpPr>
          <p:cNvPr id="60" name="Google Shape;60;p16"/>
          <p:cNvSpPr/>
          <p:nvPr/>
        </p:nvSpPr>
        <p:spPr>
          <a:xfrm>
            <a:off x="6685717" y="0"/>
            <a:ext cx="2458200" cy="5143500"/>
          </a:xfrm>
          <a:prstGeom prst="rect">
            <a:avLst/>
          </a:prstGeom>
          <a:solidFill>
            <a:srgbClr val="1C344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1" name="Google Shape;61;p16"/>
          <p:cNvPicPr preferRelativeResize="0"/>
          <p:nvPr/>
        </p:nvPicPr>
        <p:blipFill>
          <a:blip r:embed="rId2">
            <a:alphaModFix/>
          </a:blip>
          <a:stretch>
            <a:fillRect/>
          </a:stretch>
        </p:blipFill>
        <p:spPr>
          <a:xfrm>
            <a:off x="7972425" y="4702250"/>
            <a:ext cx="854024" cy="246400"/>
          </a:xfrm>
          <a:prstGeom prst="rect">
            <a:avLst/>
          </a:prstGeom>
          <a:noFill/>
          <a:ln>
            <a:noFill/>
          </a:ln>
        </p:spPr>
      </p:pic>
      <p:sp>
        <p:nvSpPr>
          <p:cNvPr id="62" name="Google Shape;62;p16"/>
          <p:cNvSpPr txBox="1"/>
          <p:nvPr/>
        </p:nvSpPr>
        <p:spPr>
          <a:xfrm>
            <a:off x="0" y="4672670"/>
            <a:ext cx="1419000" cy="273900"/>
          </a:xfrm>
          <a:prstGeom prst="rect">
            <a:avLst/>
          </a:prstGeom>
          <a:solidFill>
            <a:srgbClr val="7BAF27"/>
          </a:solid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16">
          <p15:clr>
            <a:srgbClr val="FA7B17"/>
          </p15:clr>
        </p15:guide>
        <p15:guide id="2" orient="horz" pos="294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b="60262"/>
          <a:stretch/>
        </p:blipFill>
        <p:spPr>
          <a:xfrm>
            <a:off x="0" y="4"/>
            <a:ext cx="9144024" cy="2043947"/>
          </a:xfrm>
          <a:prstGeom prst="rect">
            <a:avLst/>
          </a:prstGeom>
          <a:noFill/>
          <a:ln>
            <a:noFill/>
          </a:ln>
        </p:spPr>
      </p:pic>
      <p:sp>
        <p:nvSpPr>
          <p:cNvPr id="65" name="Google Shape;65;p17"/>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6" name="Google Shape;66;p17"/>
          <p:cNvSpPr/>
          <p:nvPr/>
        </p:nvSpPr>
        <p:spPr>
          <a:xfrm>
            <a:off x="-66250" y="-47325"/>
            <a:ext cx="9285900" cy="2101500"/>
          </a:xfrm>
          <a:prstGeom prst="rect">
            <a:avLst/>
          </a:prstGeom>
          <a:solidFill>
            <a:srgbClr val="1C34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3"/>
          <p:cNvSpPr/>
          <p:nvPr/>
        </p:nvSpPr>
        <p:spPr>
          <a:xfrm>
            <a:off x="0" y="0"/>
            <a:ext cx="9144000" cy="2508300"/>
          </a:xfrm>
          <a:prstGeom prst="rect">
            <a:avLst/>
          </a:prstGeom>
          <a:solidFill>
            <a:srgbClr val="1C34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 name="Google Shape;16;p3"/>
          <p:cNvPicPr preferRelativeResize="0"/>
          <p:nvPr/>
        </p:nvPicPr>
        <p:blipFill rotWithShape="1">
          <a:blip r:embed="rId2">
            <a:alphaModFix/>
          </a:blip>
          <a:srcRect/>
          <a:stretch/>
        </p:blipFill>
        <p:spPr>
          <a:xfrm>
            <a:off x="7972425" y="4702250"/>
            <a:ext cx="854024" cy="246388"/>
          </a:xfrm>
          <a:prstGeom prst="rect">
            <a:avLst/>
          </a:prstGeom>
          <a:noFill/>
          <a:ln>
            <a:noFill/>
          </a:ln>
        </p:spPr>
      </p:pic>
      <p:sp>
        <p:nvSpPr>
          <p:cNvPr id="17" name="Google Shape;17;p3"/>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18">
          <p15:clr>
            <a:srgbClr val="FA7B17"/>
          </p15:clr>
        </p15:guide>
        <p15:guide id="2" orient="horz" pos="293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
        <p:cNvGrpSpPr/>
        <p:nvPr/>
      </p:nvGrpSpPr>
      <p:grpSpPr>
        <a:xfrm>
          <a:off x="0" y="0"/>
          <a:ext cx="0" cy="0"/>
          <a:chOff x="0" y="0"/>
          <a:chExt cx="0" cy="0"/>
        </a:xfrm>
      </p:grpSpPr>
      <p:sp>
        <p:nvSpPr>
          <p:cNvPr id="19" name="Google Shape;19;p4"/>
          <p:cNvSpPr/>
          <p:nvPr/>
        </p:nvSpPr>
        <p:spPr>
          <a:xfrm>
            <a:off x="0" y="0"/>
            <a:ext cx="9144000" cy="1448400"/>
          </a:xfrm>
          <a:prstGeom prst="rect">
            <a:avLst/>
          </a:prstGeom>
          <a:solidFill>
            <a:srgbClr val="1C34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0" name="Google Shape;20;p4"/>
          <p:cNvPicPr preferRelativeResize="0"/>
          <p:nvPr/>
        </p:nvPicPr>
        <p:blipFill rotWithShape="1">
          <a:blip r:embed="rId2">
            <a:alphaModFix/>
          </a:blip>
          <a:srcRect/>
          <a:stretch/>
        </p:blipFill>
        <p:spPr>
          <a:xfrm>
            <a:off x="7972425" y="4702250"/>
            <a:ext cx="854025" cy="246387"/>
          </a:xfrm>
          <a:prstGeom prst="rect">
            <a:avLst/>
          </a:prstGeom>
          <a:noFill/>
          <a:ln>
            <a:noFill/>
          </a:ln>
        </p:spPr>
      </p:pic>
      <p:sp>
        <p:nvSpPr>
          <p:cNvPr id="21" name="Google Shape;21;p4"/>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18">
          <p15:clr>
            <a:srgbClr val="FA7B17"/>
          </p15:clr>
        </p15:guide>
        <p15:guide id="2" orient="horz" pos="2933">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2"/>
        <p:cNvGrpSpPr/>
        <p:nvPr/>
      </p:nvGrpSpPr>
      <p:grpSpPr>
        <a:xfrm>
          <a:off x="0" y="0"/>
          <a:ext cx="0" cy="0"/>
          <a:chOff x="0" y="0"/>
          <a:chExt cx="0" cy="0"/>
        </a:xfrm>
      </p:grpSpPr>
      <p:sp>
        <p:nvSpPr>
          <p:cNvPr id="23" name="Google Shape;23;p5"/>
          <p:cNvSpPr/>
          <p:nvPr/>
        </p:nvSpPr>
        <p:spPr>
          <a:xfrm>
            <a:off x="0" y="0"/>
            <a:ext cx="4265400" cy="5143500"/>
          </a:xfrm>
          <a:prstGeom prst="rect">
            <a:avLst/>
          </a:prstGeom>
          <a:solidFill>
            <a:srgbClr val="1C344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 name="Google Shape;24;p5"/>
          <p:cNvSpPr txBox="1"/>
          <p:nvPr/>
        </p:nvSpPr>
        <p:spPr>
          <a:xfrm>
            <a:off x="0" y="4672670"/>
            <a:ext cx="1419000" cy="273900"/>
          </a:xfrm>
          <a:prstGeom prst="rect">
            <a:avLst/>
          </a:prstGeom>
          <a:solidFill>
            <a:srgbClr val="9CC93A"/>
          </a:solid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pic>
        <p:nvPicPr>
          <p:cNvPr id="25" name="Google Shape;25;p5"/>
          <p:cNvPicPr preferRelativeResize="0"/>
          <p:nvPr/>
        </p:nvPicPr>
        <p:blipFill rotWithShape="1">
          <a:blip r:embed="rId2">
            <a:alphaModFix/>
          </a:blip>
          <a:srcRect/>
          <a:stretch/>
        </p:blipFill>
        <p:spPr>
          <a:xfrm>
            <a:off x="7972425" y="4702250"/>
            <a:ext cx="854024" cy="24638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6"/>
          <p:cNvSpPr/>
          <p:nvPr/>
        </p:nvSpPr>
        <p:spPr>
          <a:xfrm>
            <a:off x="6685717" y="0"/>
            <a:ext cx="2458200" cy="5143500"/>
          </a:xfrm>
          <a:prstGeom prst="rect">
            <a:avLst/>
          </a:prstGeom>
          <a:solidFill>
            <a:srgbClr val="1C344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8" name="Google Shape;28;p6"/>
          <p:cNvPicPr preferRelativeResize="0"/>
          <p:nvPr/>
        </p:nvPicPr>
        <p:blipFill rotWithShape="1">
          <a:blip r:embed="rId2">
            <a:alphaModFix/>
          </a:blip>
          <a:srcRect/>
          <a:stretch/>
        </p:blipFill>
        <p:spPr>
          <a:xfrm>
            <a:off x="7972425" y="4702250"/>
            <a:ext cx="854024" cy="246400"/>
          </a:xfrm>
          <a:prstGeom prst="rect">
            <a:avLst/>
          </a:prstGeom>
          <a:noFill/>
          <a:ln>
            <a:noFill/>
          </a:ln>
        </p:spPr>
      </p:pic>
      <p:sp>
        <p:nvSpPr>
          <p:cNvPr id="29" name="Google Shape;29;p6"/>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16">
          <p15:clr>
            <a:srgbClr val="FA7B17"/>
          </p15:clr>
        </p15:guide>
        <p15:guide id="2" orient="horz" pos="2943">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0" y="4672670"/>
            <a:ext cx="1419000" cy="273900"/>
          </a:xfrm>
          <a:prstGeom prst="rect">
            <a:avLst/>
          </a:prstGeom>
          <a:solidFill>
            <a:srgbClr val="9CC83B"/>
          </a:solid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7"/>
          <p:cNvPicPr preferRelativeResize="0"/>
          <p:nvPr/>
        </p:nvPicPr>
        <p:blipFill rotWithShape="1">
          <a:blip r:embed="rId2">
            <a:alphaModFix/>
          </a:blip>
          <a:srcRect/>
          <a:stretch/>
        </p:blipFill>
        <p:spPr>
          <a:xfrm>
            <a:off x="7972425" y="4702250"/>
            <a:ext cx="854024" cy="24638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8"/>
          <p:cNvSpPr/>
          <p:nvPr/>
        </p:nvSpPr>
        <p:spPr>
          <a:xfrm>
            <a:off x="1" y="0"/>
            <a:ext cx="9144000" cy="5143500"/>
          </a:xfrm>
          <a:prstGeom prst="rect">
            <a:avLst/>
          </a:prstGeom>
          <a:solidFill>
            <a:srgbClr val="1C3443"/>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 name="Google Shape;35;p8"/>
          <p:cNvSpPr txBox="1">
            <a:spLocks noGrp="1"/>
          </p:cNvSpPr>
          <p:nvPr>
            <p:ph type="sldNum" idx="12"/>
          </p:nvPr>
        </p:nvSpPr>
        <p:spPr>
          <a:xfrm>
            <a:off x="0" y="4672670"/>
            <a:ext cx="1419000" cy="273900"/>
          </a:xfrm>
          <a:prstGeom prst="rect">
            <a:avLst/>
          </a:prstGeom>
          <a:solidFill>
            <a:srgbClr val="9CC93A"/>
          </a:solid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8"/>
          <p:cNvPicPr preferRelativeResize="0"/>
          <p:nvPr/>
        </p:nvPicPr>
        <p:blipFill rotWithShape="1">
          <a:blip r:embed="rId2">
            <a:alphaModFix/>
          </a:blip>
          <a:srcRect/>
          <a:stretch/>
        </p:blipFill>
        <p:spPr>
          <a:xfrm>
            <a:off x="7972425" y="4702250"/>
            <a:ext cx="854024" cy="246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16">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37"/>
        <p:cNvGrpSpPr/>
        <p:nvPr/>
      </p:nvGrpSpPr>
      <p:grpSpPr>
        <a:xfrm>
          <a:off x="0" y="0"/>
          <a:ext cx="0" cy="0"/>
          <a:chOff x="0" y="0"/>
          <a:chExt cx="0" cy="0"/>
        </a:xfrm>
      </p:grpSpPr>
      <p:sp>
        <p:nvSpPr>
          <p:cNvPr id="38" name="Google Shape;38;p9"/>
          <p:cNvSpPr txBox="1">
            <a:spLocks noGrp="1"/>
          </p:cNvSpPr>
          <p:nvPr>
            <p:ph type="sldNum" idx="12"/>
          </p:nvPr>
        </p:nvSpPr>
        <p:spPr>
          <a:xfrm>
            <a:off x="0" y="4672670"/>
            <a:ext cx="1419000" cy="273900"/>
          </a:xfrm>
          <a:prstGeom prst="rect">
            <a:avLst/>
          </a:prstGeom>
          <a:solidFill>
            <a:srgbClr val="9CC83B"/>
          </a:solid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9"/>
          <p:cNvPicPr preferRelativeResize="0"/>
          <p:nvPr/>
        </p:nvPicPr>
        <p:blipFill rotWithShape="1">
          <a:blip r:embed="rId2">
            <a:alphaModFix/>
          </a:blip>
          <a:srcRect/>
          <a:stretch/>
        </p:blipFill>
        <p:spPr>
          <a:xfrm>
            <a:off x="7972425" y="4702250"/>
            <a:ext cx="854025" cy="246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0"/>
        <p:cNvGrpSpPr/>
        <p:nvPr/>
      </p:nvGrpSpPr>
      <p:grpSpPr>
        <a:xfrm>
          <a:off x="0" y="0"/>
          <a:ext cx="0" cy="0"/>
          <a:chOff x="0" y="0"/>
          <a:chExt cx="0" cy="0"/>
        </a:xfrm>
      </p:grpSpPr>
      <p:sp>
        <p:nvSpPr>
          <p:cNvPr id="41" name="Google Shape;41;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10"/>
          <p:cNvSpPr/>
          <p:nvPr/>
        </p:nvSpPr>
        <p:spPr>
          <a:xfrm>
            <a:off x="2496483" y="0"/>
            <a:ext cx="6647400" cy="5143500"/>
          </a:xfrm>
          <a:prstGeom prst="rect">
            <a:avLst/>
          </a:prstGeom>
          <a:solidFill>
            <a:srgbClr val="1C344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 name="Google Shape;44;p10"/>
          <p:cNvPicPr preferRelativeResize="0"/>
          <p:nvPr/>
        </p:nvPicPr>
        <p:blipFill>
          <a:blip r:embed="rId2">
            <a:alphaModFix/>
          </a:blip>
          <a:stretch>
            <a:fillRect/>
          </a:stretch>
        </p:blipFill>
        <p:spPr>
          <a:xfrm>
            <a:off x="7972425" y="4702250"/>
            <a:ext cx="854024" cy="246400"/>
          </a:xfrm>
          <a:prstGeom prst="rect">
            <a:avLst/>
          </a:prstGeom>
          <a:noFill/>
          <a:ln>
            <a:noFill/>
          </a:ln>
        </p:spPr>
      </p:pic>
      <p:sp>
        <p:nvSpPr>
          <p:cNvPr id="45" name="Google Shape;45;p10"/>
          <p:cNvSpPr txBox="1"/>
          <p:nvPr/>
        </p:nvSpPr>
        <p:spPr>
          <a:xfrm>
            <a:off x="0" y="4672670"/>
            <a:ext cx="1419000" cy="273900"/>
          </a:xfrm>
          <a:prstGeom prst="rect">
            <a:avLst/>
          </a:prstGeom>
          <a:solidFill>
            <a:srgbClr val="9CC83B"/>
          </a:solid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US"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09">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47.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8fgOeP2EZ8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app.rfpio.com/#/page/login"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8"/>
          <p:cNvSpPr txBox="1"/>
          <p:nvPr/>
        </p:nvSpPr>
        <p:spPr>
          <a:xfrm>
            <a:off x="2328924" y="1979875"/>
            <a:ext cx="4776600" cy="6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US" sz="4100" i="0" u="none" strike="noStrike" cap="none">
                <a:solidFill>
                  <a:srgbClr val="FFFFFF"/>
                </a:solidFill>
                <a:latin typeface="Muli"/>
                <a:ea typeface="Muli"/>
                <a:cs typeface="Muli"/>
                <a:sym typeface="Muli"/>
              </a:rPr>
              <a:t>Train the Trainer</a:t>
            </a:r>
            <a:endParaRPr sz="1100" i="0" u="none" strike="noStrike" cap="none">
              <a:solidFill>
                <a:srgbClr val="000000"/>
              </a:solidFill>
              <a:latin typeface="Muli"/>
              <a:ea typeface="Muli"/>
              <a:cs typeface="Muli"/>
              <a:sym typeface="Muli"/>
            </a:endParaRPr>
          </a:p>
        </p:txBody>
      </p:sp>
      <p:sp>
        <p:nvSpPr>
          <p:cNvPr id="72" name="Google Shape;72;p18"/>
          <p:cNvSpPr txBox="1"/>
          <p:nvPr/>
        </p:nvSpPr>
        <p:spPr>
          <a:xfrm>
            <a:off x="3183174" y="2672275"/>
            <a:ext cx="30681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i="0" u="none" strike="noStrike" cap="none">
                <a:solidFill>
                  <a:srgbClr val="9CC83B"/>
                </a:solidFill>
                <a:latin typeface="Muli"/>
                <a:ea typeface="Muli"/>
                <a:cs typeface="Muli"/>
                <a:sym typeface="Muli"/>
              </a:rPr>
              <a:t>Presenter Name | Month, Year </a:t>
            </a:r>
            <a:endParaRPr sz="1100" i="0" u="none" strike="noStrike" cap="none">
              <a:solidFill>
                <a:srgbClr val="9CC83B"/>
              </a:solidFill>
              <a:latin typeface="Muli"/>
              <a:ea typeface="Muli"/>
              <a:cs typeface="Muli"/>
              <a:sym typeface="Muli"/>
            </a:endParaRPr>
          </a:p>
        </p:txBody>
      </p:sp>
      <p:sp>
        <p:nvSpPr>
          <p:cNvPr id="73" name="Google Shape;73;p18"/>
          <p:cNvSpPr/>
          <p:nvPr/>
        </p:nvSpPr>
        <p:spPr>
          <a:xfrm>
            <a:off x="7311860" y="244678"/>
            <a:ext cx="1503367" cy="1430010"/>
          </a:xfrm>
          <a:prstGeom prst="roundRect">
            <a:avLst>
              <a:gd name="adj" fmla="val 16667"/>
            </a:avLst>
          </a:prstGeom>
          <a:solidFill>
            <a:srgbClr val="BFBFBF"/>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E4352"/>
                </a:solidFill>
                <a:latin typeface="Roboto Light"/>
                <a:ea typeface="Roboto Light"/>
                <a:cs typeface="Roboto Light"/>
                <a:sym typeface="Roboto Light"/>
              </a:rPr>
              <a:t>Your Logo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p:nvPr/>
        </p:nvSpPr>
        <p:spPr>
          <a:xfrm>
            <a:off x="2760085" y="247298"/>
            <a:ext cx="3623700" cy="577200"/>
          </a:xfrm>
          <a:prstGeom prst="rect">
            <a:avLst/>
          </a:prstGeom>
          <a:solidFill>
            <a:schemeClr val="lt1"/>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3100" i="0" u="none" strike="noStrike" cap="none">
                <a:solidFill>
                  <a:srgbClr val="9CC83B"/>
                </a:solidFill>
                <a:latin typeface="Muli"/>
                <a:ea typeface="Muli"/>
                <a:cs typeface="Muli"/>
                <a:sym typeface="Muli"/>
              </a:rPr>
              <a:t>My Work</a:t>
            </a:r>
            <a:endParaRPr sz="850" i="0" u="none" strike="noStrike" cap="none">
              <a:solidFill>
                <a:srgbClr val="9CC83B"/>
              </a:solidFill>
              <a:latin typeface="Muli"/>
              <a:ea typeface="Muli"/>
              <a:cs typeface="Muli"/>
              <a:sym typeface="Muli"/>
            </a:endParaRPr>
          </a:p>
        </p:txBody>
      </p:sp>
      <p:grpSp>
        <p:nvGrpSpPr>
          <p:cNvPr id="192" name="Google Shape;192;p27"/>
          <p:cNvGrpSpPr/>
          <p:nvPr/>
        </p:nvGrpSpPr>
        <p:grpSpPr>
          <a:xfrm>
            <a:off x="1286750" y="1244475"/>
            <a:ext cx="6514461" cy="2806950"/>
            <a:chOff x="1286750" y="1244475"/>
            <a:chExt cx="6514461" cy="2806950"/>
          </a:xfrm>
        </p:grpSpPr>
        <p:grpSp>
          <p:nvGrpSpPr>
            <p:cNvPr id="193" name="Google Shape;193;p27"/>
            <p:cNvGrpSpPr/>
            <p:nvPr/>
          </p:nvGrpSpPr>
          <p:grpSpPr>
            <a:xfrm>
              <a:off x="1286750" y="1244475"/>
              <a:ext cx="6514461" cy="2806950"/>
              <a:chOff x="1286750" y="1244475"/>
              <a:chExt cx="6514461" cy="2806950"/>
            </a:xfrm>
          </p:grpSpPr>
          <p:pic>
            <p:nvPicPr>
              <p:cNvPr id="194" name="Google Shape;194;p27"/>
              <p:cNvPicPr preferRelativeResize="0"/>
              <p:nvPr/>
            </p:nvPicPr>
            <p:blipFill rotWithShape="1">
              <a:blip r:embed="rId3">
                <a:alphaModFix/>
              </a:blip>
              <a:srcRect r="507"/>
              <a:stretch/>
            </p:blipFill>
            <p:spPr>
              <a:xfrm>
                <a:off x="1342787" y="1244475"/>
                <a:ext cx="6458424" cy="2806950"/>
              </a:xfrm>
              <a:prstGeom prst="rect">
                <a:avLst/>
              </a:prstGeom>
              <a:noFill/>
              <a:ln>
                <a:noFill/>
              </a:ln>
              <a:effectLst>
                <a:outerShdw blurRad="57150" dist="19050" dir="5400000" algn="bl" rotWithShape="0">
                  <a:srgbClr val="000000">
                    <a:alpha val="50000"/>
                  </a:srgbClr>
                </a:outerShdw>
              </a:effectLst>
            </p:spPr>
          </p:pic>
          <p:pic>
            <p:nvPicPr>
              <p:cNvPr id="195" name="Google Shape;195;p27"/>
              <p:cNvPicPr preferRelativeResize="0"/>
              <p:nvPr/>
            </p:nvPicPr>
            <p:blipFill>
              <a:blip r:embed="rId4">
                <a:alphaModFix/>
              </a:blip>
              <a:stretch>
                <a:fillRect/>
              </a:stretch>
            </p:blipFill>
            <p:spPr>
              <a:xfrm>
                <a:off x="1815400" y="2021775"/>
                <a:ext cx="362025" cy="234250"/>
              </a:xfrm>
              <a:prstGeom prst="rect">
                <a:avLst/>
              </a:prstGeom>
              <a:noFill/>
              <a:ln>
                <a:noFill/>
              </a:ln>
            </p:spPr>
          </p:pic>
          <p:pic>
            <p:nvPicPr>
              <p:cNvPr id="196" name="Google Shape;196;p27"/>
              <p:cNvPicPr preferRelativeResize="0"/>
              <p:nvPr/>
            </p:nvPicPr>
            <p:blipFill>
              <a:blip r:embed="rId5">
                <a:alphaModFix/>
              </a:blip>
              <a:stretch>
                <a:fillRect/>
              </a:stretch>
            </p:blipFill>
            <p:spPr>
              <a:xfrm>
                <a:off x="1286750" y="1244475"/>
                <a:ext cx="391921" cy="2806949"/>
              </a:xfrm>
              <a:prstGeom prst="rect">
                <a:avLst/>
              </a:prstGeom>
              <a:noFill/>
              <a:ln>
                <a:noFill/>
              </a:ln>
            </p:spPr>
          </p:pic>
        </p:grpSp>
        <p:pic>
          <p:nvPicPr>
            <p:cNvPr id="197" name="Google Shape;197;p27"/>
            <p:cNvPicPr preferRelativeResize="0"/>
            <p:nvPr/>
          </p:nvPicPr>
          <p:blipFill rotWithShape="1">
            <a:blip r:embed="rId6">
              <a:alphaModFix/>
            </a:blip>
            <a:srcRect r="5392"/>
            <a:stretch/>
          </p:blipFill>
          <p:spPr>
            <a:xfrm>
              <a:off x="5999050" y="1677100"/>
              <a:ext cx="1787500" cy="18785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p:nvPr/>
        </p:nvSpPr>
        <p:spPr>
          <a:xfrm>
            <a:off x="752473" y="1902544"/>
            <a:ext cx="6395750" cy="6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3500" i="0" u="none" strike="noStrike" cap="none">
                <a:solidFill>
                  <a:srgbClr val="FFFFFF"/>
                </a:solidFill>
                <a:latin typeface="Muli"/>
                <a:ea typeface="Muli"/>
                <a:cs typeface="Muli"/>
                <a:sym typeface="Muli"/>
              </a:rPr>
              <a:t>RFPIO Project </a:t>
            </a:r>
            <a:endParaRPr sz="3500" i="0" u="none" strike="noStrike" cap="none">
              <a:solidFill>
                <a:srgbClr val="FFFFFF"/>
              </a:solidFill>
              <a:latin typeface="Muli"/>
              <a:ea typeface="Muli"/>
              <a:cs typeface="Muli"/>
              <a:sym typeface="Muli"/>
            </a:endParaRPr>
          </a:p>
          <a:p>
            <a:pPr marL="0" marR="0" lvl="0" indent="0" algn="l" rtl="0">
              <a:lnSpc>
                <a:spcPct val="100000"/>
              </a:lnSpc>
              <a:spcBef>
                <a:spcPts val="0"/>
              </a:spcBef>
              <a:spcAft>
                <a:spcPts val="0"/>
              </a:spcAft>
              <a:buClr>
                <a:srgbClr val="000000"/>
              </a:buClr>
              <a:buSzPts val="4100"/>
              <a:buFont typeface="Arial"/>
              <a:buNone/>
            </a:pPr>
            <a:r>
              <a:rPr lang="en-US" sz="3500" i="0" u="none" strike="noStrike" cap="none">
                <a:solidFill>
                  <a:srgbClr val="FFFFFF"/>
                </a:solidFill>
                <a:latin typeface="Muli"/>
                <a:ea typeface="Muli"/>
                <a:cs typeface="Muli"/>
                <a:sym typeface="Muli"/>
              </a:rPr>
              <a:t>Management</a:t>
            </a:r>
            <a:endParaRPr sz="3500" i="0" u="none" strike="noStrike" cap="none">
              <a:solidFill>
                <a:srgbClr val="FFFFFF"/>
              </a:solidFill>
              <a:latin typeface="Muli"/>
              <a:ea typeface="Muli"/>
              <a:cs typeface="Muli"/>
              <a:sym typeface="Mul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p:nvPr/>
        </p:nvSpPr>
        <p:spPr>
          <a:xfrm>
            <a:off x="816317" y="1573361"/>
            <a:ext cx="35136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i="0" u="none" strike="noStrike" cap="none">
                <a:solidFill>
                  <a:srgbClr val="9CC83B"/>
                </a:solidFill>
                <a:latin typeface="Muli"/>
                <a:ea typeface="Muli"/>
                <a:cs typeface="Muli"/>
                <a:sym typeface="Muli"/>
              </a:rPr>
              <a:t>Project Management</a:t>
            </a:r>
            <a:endParaRPr sz="1100" i="0" u="none" strike="noStrike" cap="none">
              <a:solidFill>
                <a:srgbClr val="000000"/>
              </a:solidFill>
              <a:latin typeface="Muli"/>
              <a:ea typeface="Muli"/>
              <a:cs typeface="Muli"/>
              <a:sym typeface="Muli"/>
            </a:endParaRPr>
          </a:p>
        </p:txBody>
      </p:sp>
      <p:sp>
        <p:nvSpPr>
          <p:cNvPr id="208" name="Google Shape;208;p29"/>
          <p:cNvSpPr txBox="1"/>
          <p:nvPr/>
        </p:nvSpPr>
        <p:spPr>
          <a:xfrm>
            <a:off x="4847550" y="942725"/>
            <a:ext cx="3857400" cy="3498600"/>
          </a:xfrm>
          <a:prstGeom prst="rect">
            <a:avLst/>
          </a:prstGeom>
          <a:noFill/>
          <a:ln>
            <a:noFill/>
          </a:ln>
        </p:spPr>
        <p:txBody>
          <a:bodyPr spcFirstLastPara="1" wrap="square" lIns="68575" tIns="34275" rIns="68575" bIns="34275" anchor="t" anchorCtr="0">
            <a:noAutofit/>
          </a:bodyPr>
          <a:lstStyle/>
          <a:p>
            <a:pPr marL="285750" marR="0" lvl="0" indent="-260350" algn="l" rtl="0">
              <a:lnSpc>
                <a:spcPct val="115000"/>
              </a:lnSpc>
              <a:spcBef>
                <a:spcPts val="600"/>
              </a:spcBef>
              <a:spcAft>
                <a:spcPts val="0"/>
              </a:spcAft>
              <a:buClr>
                <a:srgbClr val="2E4254"/>
              </a:buClr>
              <a:buSzPts val="1400"/>
              <a:buFont typeface="Muli"/>
              <a:buChar char="●"/>
            </a:pPr>
            <a:r>
              <a:rPr lang="en-US" i="0" u="none" strike="noStrike" cap="none">
                <a:solidFill>
                  <a:srgbClr val="2E4254"/>
                </a:solidFill>
                <a:latin typeface="Muli"/>
                <a:ea typeface="Muli"/>
                <a:cs typeface="Muli"/>
                <a:sym typeface="Muli"/>
              </a:rPr>
              <a:t>Project User Roles &amp; Responsibilities</a:t>
            </a:r>
            <a:endParaRPr i="0" u="none" strike="noStrike" cap="none">
              <a:solidFill>
                <a:srgbClr val="000000"/>
              </a:solidFill>
              <a:latin typeface="Muli"/>
              <a:ea typeface="Muli"/>
              <a:cs typeface="Muli"/>
              <a:sym typeface="Muli"/>
            </a:endParaRPr>
          </a:p>
          <a:p>
            <a:pPr marL="285750" marR="0" lvl="0" indent="-260350" algn="l" rtl="0">
              <a:lnSpc>
                <a:spcPct val="115000"/>
              </a:lnSpc>
              <a:spcBef>
                <a:spcPts val="600"/>
              </a:spcBef>
              <a:spcAft>
                <a:spcPts val="0"/>
              </a:spcAft>
              <a:buClr>
                <a:srgbClr val="2E4254"/>
              </a:buClr>
              <a:buSzPts val="1400"/>
              <a:buFont typeface="Muli"/>
              <a:buChar char="●"/>
            </a:pPr>
            <a:r>
              <a:rPr lang="en-US" i="0" u="none" strike="noStrike" cap="none">
                <a:solidFill>
                  <a:srgbClr val="2E4254"/>
                </a:solidFill>
                <a:latin typeface="Muli"/>
                <a:ea typeface="Muli"/>
                <a:cs typeface="Muli"/>
                <a:sym typeface="Muli"/>
              </a:rPr>
              <a:t>Project Management Team</a:t>
            </a:r>
            <a:endParaRPr i="0" u="none" strike="noStrike" cap="none">
              <a:solidFill>
                <a:srgbClr val="000000"/>
              </a:solidFill>
              <a:latin typeface="Muli"/>
              <a:ea typeface="Muli"/>
              <a:cs typeface="Muli"/>
              <a:sym typeface="Muli"/>
            </a:endParaRPr>
          </a:p>
          <a:p>
            <a:pPr marL="285750" marR="0" lvl="0" indent="-260350" algn="l" rtl="0">
              <a:lnSpc>
                <a:spcPct val="115000"/>
              </a:lnSpc>
              <a:spcBef>
                <a:spcPts val="600"/>
              </a:spcBef>
              <a:spcAft>
                <a:spcPts val="0"/>
              </a:spcAft>
              <a:buClr>
                <a:srgbClr val="2E4254"/>
              </a:buClr>
              <a:buSzPts val="1400"/>
              <a:buFont typeface="Muli"/>
              <a:buChar char="●"/>
            </a:pPr>
            <a:r>
              <a:rPr lang="en-US" i="0" u="none" strike="noStrike" cap="none">
                <a:solidFill>
                  <a:srgbClr val="2E4254"/>
                </a:solidFill>
                <a:latin typeface="Muli"/>
                <a:ea typeface="Muli"/>
                <a:cs typeface="Muli"/>
                <a:sym typeface="Muli"/>
              </a:rPr>
              <a:t>6 Step RFP Response Process</a:t>
            </a:r>
            <a:endParaRPr i="0" u="none" strike="noStrike" cap="none">
              <a:solidFill>
                <a:srgbClr val="000000"/>
              </a:solidFill>
              <a:latin typeface="Muli"/>
              <a:ea typeface="Muli"/>
              <a:cs typeface="Muli"/>
              <a:sym typeface="Muli"/>
            </a:endParaRPr>
          </a:p>
          <a:p>
            <a:pPr marL="285750" marR="0" lvl="0" indent="-260350" algn="l" rtl="0">
              <a:lnSpc>
                <a:spcPct val="115000"/>
              </a:lnSpc>
              <a:spcBef>
                <a:spcPts val="600"/>
              </a:spcBef>
              <a:spcAft>
                <a:spcPts val="0"/>
              </a:spcAft>
              <a:buClr>
                <a:srgbClr val="2E4254"/>
              </a:buClr>
              <a:buSzPts val="1400"/>
              <a:buFont typeface="Muli"/>
              <a:buChar char="●"/>
            </a:pPr>
            <a:r>
              <a:rPr lang="en-US" i="0" u="none" strike="noStrike" cap="none">
                <a:solidFill>
                  <a:srgbClr val="2E4254"/>
                </a:solidFill>
                <a:latin typeface="Muli"/>
                <a:ea typeface="Muli"/>
                <a:cs typeface="Muli"/>
                <a:sym typeface="Muli"/>
              </a:rPr>
              <a:t>Project Creation</a:t>
            </a:r>
            <a:endParaRPr>
              <a:latin typeface="Muli"/>
              <a:ea typeface="Muli"/>
              <a:cs typeface="Muli"/>
              <a:sym typeface="Muli"/>
            </a:endParaRPr>
          </a:p>
          <a:p>
            <a:pPr marL="914400" marR="0" lvl="1" indent="-304800" algn="l" rtl="0">
              <a:lnSpc>
                <a:spcPct val="115000"/>
              </a:lnSpc>
              <a:spcBef>
                <a:spcPts val="0"/>
              </a:spcBef>
              <a:spcAft>
                <a:spcPts val="0"/>
              </a:spcAft>
              <a:buClr>
                <a:srgbClr val="2E4254"/>
              </a:buClr>
              <a:buSzPts val="1200"/>
              <a:buFont typeface="Muli"/>
              <a:buChar char="○"/>
            </a:pPr>
            <a:r>
              <a:rPr lang="en-US" sz="1200" i="0" u="none" strike="noStrike" cap="none">
                <a:solidFill>
                  <a:srgbClr val="2E4254"/>
                </a:solidFill>
                <a:latin typeface="Muli"/>
                <a:ea typeface="Muli"/>
                <a:cs typeface="Muli"/>
                <a:sym typeface="Muli"/>
              </a:rPr>
              <a:t>Assign Authors &amp; Reviewers</a:t>
            </a:r>
            <a:endParaRPr sz="1200" i="0" u="none" strike="noStrike" cap="none">
              <a:solidFill>
                <a:srgbClr val="000000"/>
              </a:solidFill>
              <a:latin typeface="Muli"/>
              <a:ea typeface="Muli"/>
              <a:cs typeface="Muli"/>
              <a:sym typeface="Muli"/>
            </a:endParaRPr>
          </a:p>
          <a:p>
            <a:pPr marL="914400" marR="0" lvl="1" indent="-304800" algn="l" rtl="0">
              <a:lnSpc>
                <a:spcPct val="115000"/>
              </a:lnSpc>
              <a:spcBef>
                <a:spcPts val="0"/>
              </a:spcBef>
              <a:spcAft>
                <a:spcPts val="0"/>
              </a:spcAft>
              <a:buClr>
                <a:srgbClr val="2E4254"/>
              </a:buClr>
              <a:buSzPts val="1200"/>
              <a:buFont typeface="Muli"/>
              <a:buChar char="○"/>
            </a:pPr>
            <a:r>
              <a:rPr lang="en-US" sz="1200" i="0" u="none" strike="noStrike" cap="none">
                <a:solidFill>
                  <a:srgbClr val="2E4254"/>
                </a:solidFill>
                <a:latin typeface="Muli"/>
                <a:ea typeface="Muli"/>
                <a:cs typeface="Muli"/>
                <a:sym typeface="Muli"/>
              </a:rPr>
              <a:t>Identify Your Work</a:t>
            </a:r>
            <a:endParaRPr sz="1200">
              <a:latin typeface="Muli"/>
              <a:ea typeface="Muli"/>
              <a:cs typeface="Muli"/>
              <a:sym typeface="Muli"/>
            </a:endParaRPr>
          </a:p>
          <a:p>
            <a:pPr marL="914400" marR="0" lvl="1" indent="-304800" algn="l" rtl="0">
              <a:lnSpc>
                <a:spcPct val="115000"/>
              </a:lnSpc>
              <a:spcBef>
                <a:spcPts val="0"/>
              </a:spcBef>
              <a:spcAft>
                <a:spcPts val="0"/>
              </a:spcAft>
              <a:buClr>
                <a:srgbClr val="2E4254"/>
              </a:buClr>
              <a:buSzPts val="1200"/>
              <a:buFont typeface="Muli"/>
              <a:buChar char="○"/>
            </a:pPr>
            <a:r>
              <a:rPr lang="en-US" sz="1200" i="0" u="none" strike="noStrike" cap="none">
                <a:solidFill>
                  <a:srgbClr val="2E4254"/>
                </a:solidFill>
                <a:latin typeface="Muli"/>
                <a:ea typeface="Muli"/>
                <a:cs typeface="Muli"/>
                <a:sym typeface="Muli"/>
              </a:rPr>
              <a:t>Respond with Recommendations</a:t>
            </a:r>
            <a:endParaRPr sz="1200" i="0" u="none" strike="noStrike" cap="none">
              <a:solidFill>
                <a:srgbClr val="000000"/>
              </a:solidFill>
              <a:latin typeface="Muli"/>
              <a:ea typeface="Muli"/>
              <a:cs typeface="Muli"/>
              <a:sym typeface="Muli"/>
            </a:endParaRPr>
          </a:p>
          <a:p>
            <a:pPr marL="914400" marR="0" lvl="1" indent="-304800" algn="l" rtl="0">
              <a:lnSpc>
                <a:spcPct val="115000"/>
              </a:lnSpc>
              <a:spcBef>
                <a:spcPts val="0"/>
              </a:spcBef>
              <a:spcAft>
                <a:spcPts val="0"/>
              </a:spcAft>
              <a:buClr>
                <a:srgbClr val="2E4254"/>
              </a:buClr>
              <a:buSzPts val="1200"/>
              <a:buFont typeface="Muli"/>
              <a:buChar char="○"/>
            </a:pPr>
            <a:r>
              <a:rPr lang="en-US" sz="1200" i="0" u="none" strike="noStrike" cap="none">
                <a:solidFill>
                  <a:srgbClr val="2E4254"/>
                </a:solidFill>
                <a:latin typeface="Muli"/>
                <a:ea typeface="Muli"/>
                <a:cs typeface="Muli"/>
                <a:sym typeface="Muli"/>
              </a:rPr>
              <a:t>How to Collaborate</a:t>
            </a:r>
            <a:endParaRPr sz="1200" i="0" u="none" strike="noStrike" cap="none">
              <a:solidFill>
                <a:srgbClr val="000000"/>
              </a:solidFill>
              <a:latin typeface="Muli"/>
              <a:ea typeface="Muli"/>
              <a:cs typeface="Muli"/>
              <a:sym typeface="Muli"/>
            </a:endParaRPr>
          </a:p>
          <a:p>
            <a:pPr marL="914400" marR="0" lvl="1" indent="-304800" algn="l" rtl="0">
              <a:lnSpc>
                <a:spcPct val="115000"/>
              </a:lnSpc>
              <a:spcBef>
                <a:spcPts val="0"/>
              </a:spcBef>
              <a:spcAft>
                <a:spcPts val="0"/>
              </a:spcAft>
              <a:buClr>
                <a:srgbClr val="2E4254"/>
              </a:buClr>
              <a:buSzPts val="1200"/>
              <a:buFont typeface="Muli"/>
              <a:buChar char="○"/>
            </a:pPr>
            <a:r>
              <a:rPr lang="en-US" sz="1200" i="0" u="none" strike="noStrike" cap="none">
                <a:solidFill>
                  <a:srgbClr val="2E4254"/>
                </a:solidFill>
                <a:latin typeface="Muli"/>
                <a:ea typeface="Muli"/>
                <a:cs typeface="Muli"/>
                <a:sym typeface="Muli"/>
              </a:rPr>
              <a:t>Review Process</a:t>
            </a:r>
            <a:endParaRPr sz="1200">
              <a:latin typeface="Muli"/>
              <a:ea typeface="Muli"/>
              <a:cs typeface="Muli"/>
              <a:sym typeface="Muli"/>
            </a:endParaRPr>
          </a:p>
          <a:p>
            <a:pPr marL="285750" marR="0" lvl="0" indent="-260350" algn="l" rtl="0">
              <a:lnSpc>
                <a:spcPct val="115000"/>
              </a:lnSpc>
              <a:spcBef>
                <a:spcPts val="600"/>
              </a:spcBef>
              <a:spcAft>
                <a:spcPts val="0"/>
              </a:spcAft>
              <a:buClr>
                <a:srgbClr val="2E4254"/>
              </a:buClr>
              <a:buSzPts val="1400"/>
              <a:buFont typeface="Muli"/>
              <a:buChar char="●"/>
            </a:pPr>
            <a:r>
              <a:rPr lang="en-US" i="0" u="none" strike="noStrike" cap="none">
                <a:solidFill>
                  <a:srgbClr val="2E4254"/>
                </a:solidFill>
                <a:latin typeface="Muli"/>
                <a:ea typeface="Muli"/>
                <a:cs typeface="Muli"/>
                <a:sym typeface="Muli"/>
              </a:rPr>
              <a:t>Project Completion &amp; Export</a:t>
            </a:r>
            <a:endParaRPr>
              <a:latin typeface="Muli"/>
              <a:ea typeface="Muli"/>
              <a:cs typeface="Muli"/>
              <a:sym typeface="Muli"/>
            </a:endParaRPr>
          </a:p>
          <a:p>
            <a:pPr marL="285750" marR="0" lvl="0" indent="-260350" algn="l" rtl="0">
              <a:lnSpc>
                <a:spcPct val="115000"/>
              </a:lnSpc>
              <a:spcBef>
                <a:spcPts val="600"/>
              </a:spcBef>
              <a:spcAft>
                <a:spcPts val="0"/>
              </a:spcAft>
              <a:buClr>
                <a:srgbClr val="2E4254"/>
              </a:buClr>
              <a:buSzPts val="1400"/>
              <a:buFont typeface="Muli"/>
              <a:buChar char="●"/>
            </a:pPr>
            <a:r>
              <a:rPr lang="en-US" i="0" u="none" strike="noStrike" cap="none">
                <a:solidFill>
                  <a:srgbClr val="2E4254"/>
                </a:solidFill>
                <a:latin typeface="Muli"/>
                <a:ea typeface="Muli"/>
                <a:cs typeface="Muli"/>
                <a:sym typeface="Muli"/>
              </a:rPr>
              <a:t>Project Reporting</a:t>
            </a:r>
            <a:endParaRPr i="0" u="none" strike="noStrike" cap="none">
              <a:solidFill>
                <a:srgbClr val="000000"/>
              </a:solidFill>
              <a:latin typeface="Muli"/>
              <a:ea typeface="Muli"/>
              <a:cs typeface="Muli"/>
              <a:sym typeface="Muli"/>
            </a:endParaRPr>
          </a:p>
        </p:txBody>
      </p:sp>
      <p:sp>
        <p:nvSpPr>
          <p:cNvPr id="209" name="Google Shape;209;p29"/>
          <p:cNvSpPr txBox="1"/>
          <p:nvPr/>
        </p:nvSpPr>
        <p:spPr>
          <a:xfrm>
            <a:off x="816325" y="2743650"/>
            <a:ext cx="34359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i="0" u="none" strike="noStrike" cap="none">
                <a:solidFill>
                  <a:srgbClr val="FFFFFF"/>
                </a:solidFill>
                <a:latin typeface="Muli"/>
                <a:ea typeface="Muli"/>
                <a:cs typeface="Muli"/>
                <a:sym typeface="Muli"/>
              </a:rPr>
              <a:t>Section Two: Agenda</a:t>
            </a:r>
            <a:endParaRPr sz="1500" i="0" u="none" strike="noStrike" cap="none">
              <a:solidFill>
                <a:srgbClr val="000000"/>
              </a:solidFill>
              <a:latin typeface="Muli"/>
              <a:ea typeface="Muli"/>
              <a:cs typeface="Muli"/>
              <a:sym typeface="Mul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p:nvPr/>
        </p:nvSpPr>
        <p:spPr>
          <a:xfrm>
            <a:off x="7419700" y="2444425"/>
            <a:ext cx="468600" cy="459300"/>
          </a:xfrm>
          <a:prstGeom prst="ellipse">
            <a:avLst/>
          </a:prstGeom>
          <a:solidFill>
            <a:srgbClr val="9CC83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txBox="1"/>
          <p:nvPr/>
        </p:nvSpPr>
        <p:spPr>
          <a:xfrm>
            <a:off x="1591276" y="271550"/>
            <a:ext cx="5999100" cy="577200"/>
          </a:xfrm>
          <a:prstGeom prst="rect">
            <a:avLst/>
          </a:prstGeom>
          <a:solidFill>
            <a:schemeClr val="lt1"/>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3100">
                <a:solidFill>
                  <a:srgbClr val="9CC83B"/>
                </a:solidFill>
                <a:latin typeface="Muli"/>
                <a:ea typeface="Muli"/>
                <a:cs typeface="Muli"/>
                <a:sym typeface="Muli"/>
              </a:rPr>
              <a:t>Project User Roles &amp; Responsibilities</a:t>
            </a:r>
            <a:endParaRPr sz="850" i="0" u="none" strike="noStrike" cap="none">
              <a:solidFill>
                <a:srgbClr val="9CC83B"/>
              </a:solidFill>
              <a:latin typeface="Muli"/>
              <a:ea typeface="Muli"/>
              <a:cs typeface="Muli"/>
              <a:sym typeface="Muli"/>
            </a:endParaRPr>
          </a:p>
        </p:txBody>
      </p:sp>
      <p:pic>
        <p:nvPicPr>
          <p:cNvPr id="216" name="Google Shape;216;p30"/>
          <p:cNvPicPr preferRelativeResize="0"/>
          <p:nvPr/>
        </p:nvPicPr>
        <p:blipFill>
          <a:blip r:embed="rId3">
            <a:alphaModFix/>
          </a:blip>
          <a:stretch>
            <a:fillRect/>
          </a:stretch>
        </p:blipFill>
        <p:spPr>
          <a:xfrm>
            <a:off x="1590663" y="2372333"/>
            <a:ext cx="671725" cy="618781"/>
          </a:xfrm>
          <a:prstGeom prst="rect">
            <a:avLst/>
          </a:prstGeom>
          <a:noFill/>
          <a:ln>
            <a:noFill/>
          </a:ln>
        </p:spPr>
      </p:pic>
      <p:pic>
        <p:nvPicPr>
          <p:cNvPr id="217" name="Google Shape;217;p30"/>
          <p:cNvPicPr preferRelativeResize="0"/>
          <p:nvPr/>
        </p:nvPicPr>
        <p:blipFill>
          <a:blip r:embed="rId4">
            <a:alphaModFix/>
          </a:blip>
          <a:stretch>
            <a:fillRect/>
          </a:stretch>
        </p:blipFill>
        <p:spPr>
          <a:xfrm>
            <a:off x="3357973" y="3120922"/>
            <a:ext cx="671699" cy="626080"/>
          </a:xfrm>
          <a:prstGeom prst="rect">
            <a:avLst/>
          </a:prstGeom>
          <a:noFill/>
          <a:ln>
            <a:noFill/>
          </a:ln>
        </p:spPr>
      </p:pic>
      <p:pic>
        <p:nvPicPr>
          <p:cNvPr id="218" name="Google Shape;218;p30"/>
          <p:cNvPicPr preferRelativeResize="0"/>
          <p:nvPr/>
        </p:nvPicPr>
        <p:blipFill>
          <a:blip r:embed="rId5">
            <a:alphaModFix/>
          </a:blip>
          <a:stretch>
            <a:fillRect/>
          </a:stretch>
        </p:blipFill>
        <p:spPr>
          <a:xfrm>
            <a:off x="3365275" y="1657826"/>
            <a:ext cx="633101" cy="577200"/>
          </a:xfrm>
          <a:prstGeom prst="rect">
            <a:avLst/>
          </a:prstGeom>
          <a:noFill/>
          <a:ln>
            <a:noFill/>
          </a:ln>
        </p:spPr>
      </p:pic>
      <p:pic>
        <p:nvPicPr>
          <p:cNvPr id="219" name="Google Shape;219;p30"/>
          <p:cNvPicPr preferRelativeResize="0"/>
          <p:nvPr/>
        </p:nvPicPr>
        <p:blipFill>
          <a:blip r:embed="rId6">
            <a:alphaModFix/>
          </a:blip>
          <a:stretch>
            <a:fillRect/>
          </a:stretch>
        </p:blipFill>
        <p:spPr>
          <a:xfrm>
            <a:off x="4502527" y="2300127"/>
            <a:ext cx="671700" cy="593986"/>
          </a:xfrm>
          <a:prstGeom prst="rect">
            <a:avLst/>
          </a:prstGeom>
          <a:noFill/>
          <a:ln>
            <a:noFill/>
          </a:ln>
        </p:spPr>
      </p:pic>
      <p:pic>
        <p:nvPicPr>
          <p:cNvPr id="220" name="Google Shape;220;p30"/>
          <p:cNvPicPr preferRelativeResize="0"/>
          <p:nvPr/>
        </p:nvPicPr>
        <p:blipFill>
          <a:blip r:embed="rId7">
            <a:alphaModFix/>
          </a:blip>
          <a:stretch>
            <a:fillRect/>
          </a:stretch>
        </p:blipFill>
        <p:spPr>
          <a:xfrm>
            <a:off x="5997472" y="2452025"/>
            <a:ext cx="534626" cy="459392"/>
          </a:xfrm>
          <a:prstGeom prst="rect">
            <a:avLst/>
          </a:prstGeom>
          <a:noFill/>
          <a:ln>
            <a:noFill/>
          </a:ln>
        </p:spPr>
      </p:pic>
      <p:cxnSp>
        <p:nvCxnSpPr>
          <p:cNvPr id="221" name="Google Shape;221;p30"/>
          <p:cNvCxnSpPr/>
          <p:nvPr/>
        </p:nvCxnSpPr>
        <p:spPr>
          <a:xfrm>
            <a:off x="2359675" y="2715743"/>
            <a:ext cx="348900" cy="0"/>
          </a:xfrm>
          <a:prstGeom prst="straightConnector1">
            <a:avLst/>
          </a:prstGeom>
          <a:noFill/>
          <a:ln w="28575" cap="flat" cmpd="sng">
            <a:solidFill>
              <a:srgbClr val="7BAF27"/>
            </a:solidFill>
            <a:prstDash val="solid"/>
            <a:round/>
            <a:headEnd type="none" w="med" len="med"/>
            <a:tailEnd type="stealth" w="med" len="med"/>
          </a:ln>
        </p:spPr>
      </p:cxnSp>
      <p:cxnSp>
        <p:nvCxnSpPr>
          <p:cNvPr id="222" name="Google Shape;222;p30"/>
          <p:cNvCxnSpPr/>
          <p:nvPr/>
        </p:nvCxnSpPr>
        <p:spPr>
          <a:xfrm>
            <a:off x="3988150" y="2715731"/>
            <a:ext cx="348900" cy="0"/>
          </a:xfrm>
          <a:prstGeom prst="straightConnector1">
            <a:avLst/>
          </a:prstGeom>
          <a:noFill/>
          <a:ln w="28575" cap="flat" cmpd="sng">
            <a:solidFill>
              <a:srgbClr val="7BAF27"/>
            </a:solidFill>
            <a:prstDash val="solid"/>
            <a:round/>
            <a:headEnd type="none" w="med" len="med"/>
            <a:tailEnd type="stealth" w="med" len="med"/>
          </a:ln>
        </p:spPr>
      </p:cxnSp>
      <p:cxnSp>
        <p:nvCxnSpPr>
          <p:cNvPr id="223" name="Google Shape;223;p30"/>
          <p:cNvCxnSpPr/>
          <p:nvPr/>
        </p:nvCxnSpPr>
        <p:spPr>
          <a:xfrm>
            <a:off x="5339688" y="2715743"/>
            <a:ext cx="348900" cy="0"/>
          </a:xfrm>
          <a:prstGeom prst="straightConnector1">
            <a:avLst/>
          </a:prstGeom>
          <a:noFill/>
          <a:ln w="28575" cap="flat" cmpd="sng">
            <a:solidFill>
              <a:srgbClr val="7BAF27"/>
            </a:solidFill>
            <a:prstDash val="solid"/>
            <a:round/>
            <a:headEnd type="none" w="med" len="med"/>
            <a:tailEnd type="stealth" w="med" len="med"/>
          </a:ln>
        </p:spPr>
      </p:cxnSp>
      <p:cxnSp>
        <p:nvCxnSpPr>
          <p:cNvPr id="224" name="Google Shape;224;p30"/>
          <p:cNvCxnSpPr/>
          <p:nvPr/>
        </p:nvCxnSpPr>
        <p:spPr>
          <a:xfrm>
            <a:off x="6688563" y="2715718"/>
            <a:ext cx="348900" cy="0"/>
          </a:xfrm>
          <a:prstGeom prst="straightConnector1">
            <a:avLst/>
          </a:prstGeom>
          <a:noFill/>
          <a:ln w="28575" cap="flat" cmpd="sng">
            <a:solidFill>
              <a:srgbClr val="7BAF27"/>
            </a:solidFill>
            <a:prstDash val="solid"/>
            <a:round/>
            <a:headEnd type="none" w="med" len="med"/>
            <a:tailEnd type="stealth" w="med" len="med"/>
          </a:ln>
        </p:spPr>
      </p:cxnSp>
      <p:cxnSp>
        <p:nvCxnSpPr>
          <p:cNvPr id="225" name="Google Shape;225;p30"/>
          <p:cNvCxnSpPr/>
          <p:nvPr/>
        </p:nvCxnSpPr>
        <p:spPr>
          <a:xfrm>
            <a:off x="2846175" y="2031600"/>
            <a:ext cx="0" cy="1385100"/>
          </a:xfrm>
          <a:prstGeom prst="straightConnector1">
            <a:avLst/>
          </a:prstGeom>
          <a:noFill/>
          <a:ln w="28575" cap="flat" cmpd="sng">
            <a:solidFill>
              <a:srgbClr val="7BAF27"/>
            </a:solidFill>
            <a:prstDash val="solid"/>
            <a:round/>
            <a:headEnd type="none" w="med" len="med"/>
            <a:tailEnd type="none" w="med" len="med"/>
          </a:ln>
        </p:spPr>
      </p:cxnSp>
      <p:cxnSp>
        <p:nvCxnSpPr>
          <p:cNvPr id="226" name="Google Shape;226;p30"/>
          <p:cNvCxnSpPr/>
          <p:nvPr/>
        </p:nvCxnSpPr>
        <p:spPr>
          <a:xfrm>
            <a:off x="2846175" y="2041618"/>
            <a:ext cx="348900" cy="0"/>
          </a:xfrm>
          <a:prstGeom prst="straightConnector1">
            <a:avLst/>
          </a:prstGeom>
          <a:noFill/>
          <a:ln w="28575" cap="flat" cmpd="sng">
            <a:solidFill>
              <a:srgbClr val="7BAF27"/>
            </a:solidFill>
            <a:prstDash val="solid"/>
            <a:round/>
            <a:headEnd type="none" w="med" len="med"/>
            <a:tailEnd type="stealth" w="med" len="med"/>
          </a:ln>
        </p:spPr>
      </p:cxnSp>
      <p:cxnSp>
        <p:nvCxnSpPr>
          <p:cNvPr id="227" name="Google Shape;227;p30"/>
          <p:cNvCxnSpPr/>
          <p:nvPr/>
        </p:nvCxnSpPr>
        <p:spPr>
          <a:xfrm>
            <a:off x="2846175" y="3416693"/>
            <a:ext cx="348900" cy="0"/>
          </a:xfrm>
          <a:prstGeom prst="straightConnector1">
            <a:avLst/>
          </a:prstGeom>
          <a:noFill/>
          <a:ln w="28575" cap="flat" cmpd="sng">
            <a:solidFill>
              <a:srgbClr val="7BAF27"/>
            </a:solidFill>
            <a:prstDash val="solid"/>
            <a:round/>
            <a:headEnd type="none" w="med" len="med"/>
            <a:tailEnd type="stealth" w="med" len="med"/>
          </a:ln>
        </p:spPr>
      </p:cxnSp>
      <p:sp>
        <p:nvSpPr>
          <p:cNvPr id="228" name="Google Shape;228;p30"/>
          <p:cNvSpPr txBox="1"/>
          <p:nvPr/>
        </p:nvSpPr>
        <p:spPr>
          <a:xfrm>
            <a:off x="1442775" y="2894125"/>
            <a:ext cx="967500" cy="2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Muli"/>
                <a:ea typeface="Muli"/>
                <a:cs typeface="Muli"/>
                <a:sym typeface="Muli"/>
              </a:rPr>
              <a:t>Projects</a:t>
            </a:r>
            <a:endParaRPr sz="1300">
              <a:latin typeface="Muli"/>
              <a:ea typeface="Muli"/>
              <a:cs typeface="Muli"/>
              <a:sym typeface="Muli"/>
            </a:endParaRPr>
          </a:p>
        </p:txBody>
      </p:sp>
      <p:sp>
        <p:nvSpPr>
          <p:cNvPr id="229" name="Google Shape;229;p30"/>
          <p:cNvSpPr txBox="1"/>
          <p:nvPr/>
        </p:nvSpPr>
        <p:spPr>
          <a:xfrm>
            <a:off x="3118875" y="2133625"/>
            <a:ext cx="1149900" cy="2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Muli"/>
                <a:ea typeface="Muli"/>
                <a:cs typeface="Muli"/>
                <a:sym typeface="Muli"/>
              </a:rPr>
              <a:t>Manager(s)</a:t>
            </a:r>
            <a:endParaRPr sz="1300">
              <a:latin typeface="Muli"/>
              <a:ea typeface="Muli"/>
              <a:cs typeface="Muli"/>
              <a:sym typeface="Muli"/>
            </a:endParaRPr>
          </a:p>
        </p:txBody>
      </p:sp>
      <p:sp>
        <p:nvSpPr>
          <p:cNvPr id="230" name="Google Shape;230;p30"/>
          <p:cNvSpPr txBox="1"/>
          <p:nvPr/>
        </p:nvSpPr>
        <p:spPr>
          <a:xfrm>
            <a:off x="2637225" y="3718000"/>
            <a:ext cx="2113200" cy="2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Muli"/>
                <a:ea typeface="Muli"/>
                <a:cs typeface="Muli"/>
                <a:sym typeface="Muli"/>
              </a:rPr>
              <a:t>Project Primary Contact</a:t>
            </a:r>
            <a:endParaRPr sz="1300">
              <a:latin typeface="Muli"/>
              <a:ea typeface="Muli"/>
              <a:cs typeface="Muli"/>
              <a:sym typeface="Muli"/>
            </a:endParaRPr>
          </a:p>
        </p:txBody>
      </p:sp>
      <p:sp>
        <p:nvSpPr>
          <p:cNvPr id="231" name="Google Shape;231;p30"/>
          <p:cNvSpPr txBox="1"/>
          <p:nvPr/>
        </p:nvSpPr>
        <p:spPr>
          <a:xfrm>
            <a:off x="4050250" y="2876263"/>
            <a:ext cx="1628400" cy="2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Muli"/>
                <a:ea typeface="Muli"/>
                <a:cs typeface="Muli"/>
                <a:sym typeface="Muli"/>
              </a:rPr>
              <a:t>Author(s)</a:t>
            </a:r>
            <a:endParaRPr sz="1300">
              <a:latin typeface="Muli"/>
              <a:ea typeface="Muli"/>
              <a:cs typeface="Muli"/>
              <a:sym typeface="Muli"/>
            </a:endParaRPr>
          </a:p>
        </p:txBody>
      </p:sp>
      <p:sp>
        <p:nvSpPr>
          <p:cNvPr id="232" name="Google Shape;232;p30"/>
          <p:cNvSpPr txBox="1"/>
          <p:nvPr/>
        </p:nvSpPr>
        <p:spPr>
          <a:xfrm>
            <a:off x="5447388" y="2876263"/>
            <a:ext cx="1628400" cy="2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latin typeface="Muli"/>
                <a:ea typeface="Muli"/>
                <a:cs typeface="Muli"/>
                <a:sym typeface="Muli"/>
              </a:rPr>
              <a:t>Reviewer(s)</a:t>
            </a:r>
            <a:endParaRPr sz="1300">
              <a:latin typeface="Muli"/>
              <a:ea typeface="Muli"/>
              <a:cs typeface="Muli"/>
              <a:sym typeface="Muli"/>
            </a:endParaRPr>
          </a:p>
        </p:txBody>
      </p:sp>
      <p:pic>
        <p:nvPicPr>
          <p:cNvPr id="233" name="Google Shape;233;p30"/>
          <p:cNvPicPr preferRelativeResize="0"/>
          <p:nvPr/>
        </p:nvPicPr>
        <p:blipFill>
          <a:blip r:embed="rId8">
            <a:alphaModFix/>
          </a:blip>
          <a:stretch>
            <a:fillRect/>
          </a:stretch>
        </p:blipFill>
        <p:spPr>
          <a:xfrm>
            <a:off x="7318625" y="2399199"/>
            <a:ext cx="633101" cy="633101"/>
          </a:xfrm>
          <a:prstGeom prst="rect">
            <a:avLst/>
          </a:prstGeom>
          <a:noFill/>
          <a:ln>
            <a:noFill/>
          </a:ln>
        </p:spPr>
      </p:pic>
      <p:sp>
        <p:nvSpPr>
          <p:cNvPr id="234" name="Google Shape;234;p30"/>
          <p:cNvSpPr txBox="1"/>
          <p:nvPr/>
        </p:nvSpPr>
        <p:spPr>
          <a:xfrm>
            <a:off x="2708575" y="3976400"/>
            <a:ext cx="2113200" cy="2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latin typeface="Muli"/>
                <a:ea typeface="Muli"/>
                <a:cs typeface="Muli"/>
                <a:sym typeface="Muli"/>
              </a:rPr>
              <a:t>Receive notification emails regarding all the project activities</a:t>
            </a:r>
            <a:endParaRPr sz="900">
              <a:latin typeface="Muli"/>
              <a:ea typeface="Muli"/>
              <a:cs typeface="Muli"/>
              <a:sym typeface="Mul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p:nvPr/>
        </p:nvSpPr>
        <p:spPr>
          <a:xfrm>
            <a:off x="816317" y="1573361"/>
            <a:ext cx="35136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i="0" u="none" strike="noStrike" cap="none">
                <a:solidFill>
                  <a:srgbClr val="FFFFFF"/>
                </a:solidFill>
                <a:latin typeface="Muli"/>
                <a:ea typeface="Muli"/>
                <a:cs typeface="Muli"/>
                <a:sym typeface="Muli"/>
              </a:rPr>
              <a:t>Project Management Team</a:t>
            </a:r>
            <a:endParaRPr sz="1100" i="0" u="none" strike="noStrike" cap="none">
              <a:solidFill>
                <a:srgbClr val="FFFFFF"/>
              </a:solidFill>
              <a:latin typeface="Muli"/>
              <a:ea typeface="Muli"/>
              <a:cs typeface="Muli"/>
              <a:sym typeface="Muli"/>
            </a:endParaRPr>
          </a:p>
        </p:txBody>
      </p:sp>
      <p:sp>
        <p:nvSpPr>
          <p:cNvPr id="240" name="Google Shape;240;p31"/>
          <p:cNvSpPr txBox="1"/>
          <p:nvPr/>
        </p:nvSpPr>
        <p:spPr>
          <a:xfrm>
            <a:off x="4912959" y="1322341"/>
            <a:ext cx="3152700" cy="317400"/>
          </a:xfrm>
          <a:prstGeom prst="rect">
            <a:avLst/>
          </a:prstGeom>
          <a:noFill/>
          <a:ln>
            <a:noFill/>
          </a:ln>
        </p:spPr>
        <p:txBody>
          <a:bodyPr spcFirstLastPara="1" wrap="square" lIns="68550" tIns="34275" rIns="68550" bIns="34275" anchor="t" anchorCtr="0">
            <a:noAutofit/>
          </a:bodyPr>
          <a:lstStyle/>
          <a:p>
            <a:pPr marL="0" marR="0" lvl="0" indent="0" algn="l" rtl="0">
              <a:lnSpc>
                <a:spcPct val="114000"/>
              </a:lnSpc>
              <a:spcBef>
                <a:spcPts val="0"/>
              </a:spcBef>
              <a:spcAft>
                <a:spcPts val="0"/>
              </a:spcAft>
              <a:buNone/>
            </a:pPr>
            <a:r>
              <a:rPr lang="en-US" sz="1600" i="0" u="none" strike="noStrike" cap="none">
                <a:solidFill>
                  <a:srgbClr val="2E4254"/>
                </a:solidFill>
                <a:latin typeface="Muli"/>
                <a:ea typeface="Muli"/>
                <a:cs typeface="Muli"/>
                <a:sym typeface="Muli"/>
              </a:rPr>
              <a:t>List your Authors here</a:t>
            </a:r>
            <a:endParaRPr sz="1600" i="0" u="none" strike="noStrike" cap="none">
              <a:solidFill>
                <a:srgbClr val="000000"/>
              </a:solidFill>
              <a:latin typeface="Muli"/>
              <a:ea typeface="Muli"/>
              <a:cs typeface="Muli"/>
              <a:sym typeface="Muli"/>
            </a:endParaRPr>
          </a:p>
        </p:txBody>
      </p:sp>
      <p:sp>
        <p:nvSpPr>
          <p:cNvPr id="241" name="Google Shape;241;p31"/>
          <p:cNvSpPr txBox="1"/>
          <p:nvPr/>
        </p:nvSpPr>
        <p:spPr>
          <a:xfrm>
            <a:off x="4912953" y="2357094"/>
            <a:ext cx="2843700" cy="276900"/>
          </a:xfrm>
          <a:prstGeom prst="rect">
            <a:avLst/>
          </a:prstGeom>
          <a:noFill/>
          <a:ln>
            <a:noFill/>
          </a:ln>
        </p:spPr>
        <p:txBody>
          <a:bodyPr spcFirstLastPara="1" wrap="square" lIns="68550" tIns="34275" rIns="68550" bIns="34275" anchor="t" anchorCtr="0">
            <a:noAutofit/>
          </a:bodyPr>
          <a:lstStyle/>
          <a:p>
            <a:pPr marL="0" marR="0" lvl="0" indent="0" algn="l" rtl="0">
              <a:lnSpc>
                <a:spcPct val="114000"/>
              </a:lnSpc>
              <a:spcBef>
                <a:spcPts val="0"/>
              </a:spcBef>
              <a:spcAft>
                <a:spcPts val="0"/>
              </a:spcAft>
              <a:buNone/>
            </a:pPr>
            <a:r>
              <a:rPr lang="en-US" sz="1600" i="0" u="none" strike="noStrike" cap="none">
                <a:solidFill>
                  <a:srgbClr val="2E4254"/>
                </a:solidFill>
                <a:latin typeface="Muli"/>
                <a:ea typeface="Muli"/>
                <a:cs typeface="Muli"/>
                <a:sym typeface="Muli"/>
              </a:rPr>
              <a:t>List your Reviewers here</a:t>
            </a:r>
            <a:endParaRPr sz="1600" i="0" u="none" strike="noStrike" cap="none">
              <a:solidFill>
                <a:srgbClr val="000000"/>
              </a:solidFill>
              <a:latin typeface="Muli"/>
              <a:ea typeface="Muli"/>
              <a:cs typeface="Muli"/>
              <a:sym typeface="Muli"/>
            </a:endParaRPr>
          </a:p>
        </p:txBody>
      </p:sp>
      <p:sp>
        <p:nvSpPr>
          <p:cNvPr id="242" name="Google Shape;242;p31"/>
          <p:cNvSpPr txBox="1"/>
          <p:nvPr/>
        </p:nvSpPr>
        <p:spPr>
          <a:xfrm>
            <a:off x="4912940" y="3482141"/>
            <a:ext cx="4227000" cy="276900"/>
          </a:xfrm>
          <a:prstGeom prst="rect">
            <a:avLst/>
          </a:prstGeom>
          <a:noFill/>
          <a:ln>
            <a:noFill/>
          </a:ln>
        </p:spPr>
        <p:txBody>
          <a:bodyPr spcFirstLastPara="1" wrap="square" lIns="68550" tIns="34275" rIns="68550" bIns="34275" anchor="t" anchorCtr="0">
            <a:noAutofit/>
          </a:bodyPr>
          <a:lstStyle/>
          <a:p>
            <a:pPr marL="0" marR="0" lvl="0" indent="0" algn="l" rtl="0">
              <a:lnSpc>
                <a:spcPct val="114000"/>
              </a:lnSpc>
              <a:spcBef>
                <a:spcPts val="0"/>
              </a:spcBef>
              <a:spcAft>
                <a:spcPts val="0"/>
              </a:spcAft>
              <a:buNone/>
            </a:pPr>
            <a:r>
              <a:rPr lang="en-US" sz="1600" i="0" u="none" strike="noStrike" cap="none">
                <a:solidFill>
                  <a:srgbClr val="2E4254"/>
                </a:solidFill>
                <a:latin typeface="Muli"/>
                <a:ea typeface="Muli"/>
                <a:cs typeface="Muli"/>
                <a:sym typeface="Muli"/>
              </a:rPr>
              <a:t>List your Project Primary Contacts here</a:t>
            </a:r>
            <a:endParaRPr sz="1600" i="0" u="none" strike="noStrike" cap="none">
              <a:solidFill>
                <a:srgbClr val="000000"/>
              </a:solidFill>
              <a:latin typeface="Muli"/>
              <a:ea typeface="Muli"/>
              <a:cs typeface="Muli"/>
              <a:sym typeface="Muli"/>
            </a:endParaRPr>
          </a:p>
        </p:txBody>
      </p:sp>
      <p:sp>
        <p:nvSpPr>
          <p:cNvPr id="243" name="Google Shape;243;p31"/>
          <p:cNvSpPr/>
          <p:nvPr/>
        </p:nvSpPr>
        <p:spPr>
          <a:xfrm>
            <a:off x="3910850" y="1119550"/>
            <a:ext cx="723000" cy="723000"/>
          </a:xfrm>
          <a:prstGeom prst="ellipse">
            <a:avLst/>
          </a:prstGeom>
          <a:solidFill>
            <a:srgbClr val="9CC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3910850" y="2189325"/>
            <a:ext cx="723000" cy="723000"/>
          </a:xfrm>
          <a:prstGeom prst="ellipse">
            <a:avLst/>
          </a:prstGeom>
          <a:solidFill>
            <a:srgbClr val="9CC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910850" y="3259100"/>
            <a:ext cx="723000" cy="723000"/>
          </a:xfrm>
          <a:prstGeom prst="ellipse">
            <a:avLst/>
          </a:prstGeom>
          <a:solidFill>
            <a:srgbClr val="9CC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1"/>
          <p:cNvPicPr preferRelativeResize="0"/>
          <p:nvPr/>
        </p:nvPicPr>
        <p:blipFill>
          <a:blip r:embed="rId3">
            <a:alphaModFix/>
          </a:blip>
          <a:stretch>
            <a:fillRect/>
          </a:stretch>
        </p:blipFill>
        <p:spPr>
          <a:xfrm>
            <a:off x="4053275" y="3415823"/>
            <a:ext cx="438150" cy="409575"/>
          </a:xfrm>
          <a:prstGeom prst="rect">
            <a:avLst/>
          </a:prstGeom>
          <a:noFill/>
          <a:ln>
            <a:noFill/>
          </a:ln>
        </p:spPr>
      </p:pic>
      <p:pic>
        <p:nvPicPr>
          <p:cNvPr id="247" name="Google Shape;247;p31"/>
          <p:cNvPicPr preferRelativeResize="0"/>
          <p:nvPr/>
        </p:nvPicPr>
        <p:blipFill>
          <a:blip r:embed="rId4">
            <a:alphaModFix/>
          </a:blip>
          <a:stretch>
            <a:fillRect/>
          </a:stretch>
        </p:blipFill>
        <p:spPr>
          <a:xfrm>
            <a:off x="4062800" y="2341286"/>
            <a:ext cx="419100" cy="419100"/>
          </a:xfrm>
          <a:prstGeom prst="rect">
            <a:avLst/>
          </a:prstGeom>
          <a:noFill/>
          <a:ln>
            <a:noFill/>
          </a:ln>
        </p:spPr>
      </p:pic>
      <p:pic>
        <p:nvPicPr>
          <p:cNvPr id="248" name="Google Shape;248;p31"/>
          <p:cNvPicPr preferRelativeResize="0"/>
          <p:nvPr/>
        </p:nvPicPr>
        <p:blipFill>
          <a:blip r:embed="rId5">
            <a:alphaModFix/>
          </a:blip>
          <a:stretch>
            <a:fillRect/>
          </a:stretch>
        </p:blipFill>
        <p:spPr>
          <a:xfrm>
            <a:off x="4091375" y="1247698"/>
            <a:ext cx="361950" cy="46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2"/>
          <p:cNvPicPr preferRelativeResize="0"/>
          <p:nvPr/>
        </p:nvPicPr>
        <p:blipFill rotWithShape="1">
          <a:blip r:embed="rId3">
            <a:alphaModFix/>
          </a:blip>
          <a:srcRect t="37981" b="13053"/>
          <a:stretch/>
        </p:blipFill>
        <p:spPr>
          <a:xfrm>
            <a:off x="356213" y="1556450"/>
            <a:ext cx="8431575" cy="2834601"/>
          </a:xfrm>
          <a:prstGeom prst="rect">
            <a:avLst/>
          </a:prstGeom>
          <a:noFill/>
          <a:ln>
            <a:noFill/>
          </a:ln>
        </p:spPr>
      </p:pic>
      <p:sp>
        <p:nvSpPr>
          <p:cNvPr id="254" name="Google Shape;254;p32"/>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6-step RFP response process</a:t>
            </a:r>
            <a:endParaRPr sz="1100" i="0" u="none" strike="noStrike" cap="none">
              <a:solidFill>
                <a:srgbClr val="9CC83B"/>
              </a:solidFill>
              <a:latin typeface="Muli"/>
              <a:ea typeface="Muli"/>
              <a:cs typeface="Muli"/>
              <a:sym typeface="Muli"/>
            </a:endParaRPr>
          </a:p>
        </p:txBody>
      </p:sp>
      <p:sp>
        <p:nvSpPr>
          <p:cNvPr id="255" name="Google Shape;255;p32"/>
          <p:cNvSpPr txBox="1"/>
          <p:nvPr/>
        </p:nvSpPr>
        <p:spPr>
          <a:xfrm>
            <a:off x="597850" y="991825"/>
            <a:ext cx="8217000" cy="43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300">
                <a:latin typeface="Muli"/>
                <a:ea typeface="Muli"/>
                <a:cs typeface="Muli"/>
                <a:sym typeface="Muli"/>
              </a:rPr>
              <a:t>Be more productive (and less reactive) with this 6-step RFP response process that helps you build a collaborative workflow with your response management team. </a:t>
            </a:r>
            <a:endParaRPr sz="1300">
              <a:latin typeface="Muli"/>
              <a:ea typeface="Muli"/>
              <a:cs typeface="Muli"/>
              <a:sym typeface="Mul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Project Creation</a:t>
            </a:r>
            <a:endParaRPr sz="1100" i="0" u="none" strike="noStrike" cap="none">
              <a:solidFill>
                <a:srgbClr val="9CC83B"/>
              </a:solidFill>
              <a:latin typeface="Muli"/>
              <a:ea typeface="Muli"/>
              <a:cs typeface="Muli"/>
              <a:sym typeface="Muli"/>
            </a:endParaRPr>
          </a:p>
        </p:txBody>
      </p:sp>
      <p:sp>
        <p:nvSpPr>
          <p:cNvPr id="261" name="Google Shape;261;p33"/>
          <p:cNvSpPr txBox="1"/>
          <p:nvPr/>
        </p:nvSpPr>
        <p:spPr>
          <a:xfrm>
            <a:off x="816120" y="1745765"/>
            <a:ext cx="3445800" cy="1860600"/>
          </a:xfrm>
          <a:prstGeom prst="rect">
            <a:avLst/>
          </a:prstGeom>
          <a:noFill/>
          <a:ln>
            <a:noFill/>
          </a:ln>
        </p:spPr>
        <p:txBody>
          <a:bodyPr spcFirstLastPara="1" wrap="square" lIns="68550" tIns="34275" rIns="68550" bIns="34275" anchor="t" anchorCtr="0">
            <a:noAutofit/>
          </a:bodyPr>
          <a:lstStyle/>
          <a:p>
            <a:pPr marL="457200" marR="0" lvl="0" indent="-317500" algn="l" rtl="0">
              <a:lnSpc>
                <a:spcPct val="200000"/>
              </a:lnSpc>
              <a:spcBef>
                <a:spcPts val="0"/>
              </a:spcBef>
              <a:spcAft>
                <a:spcPts val="0"/>
              </a:spcAft>
              <a:buClr>
                <a:srgbClr val="2F4254"/>
              </a:buClr>
              <a:buSzPts val="1400"/>
              <a:buFont typeface="Muli"/>
              <a:buChar char="●"/>
            </a:pPr>
            <a:r>
              <a:rPr lang="en-US" sz="1800" i="0" u="none" strike="noStrike" cap="none">
                <a:solidFill>
                  <a:srgbClr val="2F4254"/>
                </a:solidFill>
                <a:latin typeface="Muli"/>
                <a:ea typeface="Muli"/>
                <a:cs typeface="Muli"/>
                <a:sym typeface="Muli"/>
              </a:rPr>
              <a:t>Mapping Documents</a:t>
            </a:r>
            <a:endParaRPr sz="1800" i="0" u="none" strike="noStrike" cap="none">
              <a:solidFill>
                <a:srgbClr val="000000"/>
              </a:solidFill>
              <a:latin typeface="Muli"/>
              <a:ea typeface="Muli"/>
              <a:cs typeface="Muli"/>
              <a:sym typeface="Muli"/>
            </a:endParaRPr>
          </a:p>
          <a:p>
            <a:pPr marL="457200" marR="0" lvl="0" indent="-317500" algn="l" rtl="0">
              <a:lnSpc>
                <a:spcPct val="200000"/>
              </a:lnSpc>
              <a:spcBef>
                <a:spcPts val="0"/>
              </a:spcBef>
              <a:spcAft>
                <a:spcPts val="0"/>
              </a:spcAft>
              <a:buClr>
                <a:srgbClr val="2F4254"/>
              </a:buClr>
              <a:buSzPts val="1400"/>
              <a:buFont typeface="Muli"/>
              <a:buChar char="●"/>
            </a:pPr>
            <a:r>
              <a:rPr lang="en-US" sz="1800" i="0" u="none" strike="noStrike" cap="none">
                <a:solidFill>
                  <a:srgbClr val="2F4254"/>
                </a:solidFill>
                <a:latin typeface="Muli"/>
                <a:ea typeface="Muli"/>
                <a:cs typeface="Muli"/>
                <a:sym typeface="Muli"/>
              </a:rPr>
              <a:t>Importing Documents</a:t>
            </a:r>
            <a:endParaRPr sz="1800" i="0" u="none" strike="noStrike" cap="none">
              <a:solidFill>
                <a:srgbClr val="000000"/>
              </a:solidFill>
              <a:latin typeface="Muli"/>
              <a:ea typeface="Muli"/>
              <a:cs typeface="Muli"/>
              <a:sym typeface="Muli"/>
            </a:endParaRPr>
          </a:p>
          <a:p>
            <a:pPr marL="457200" marR="0" lvl="0" indent="0" algn="l" rtl="0">
              <a:lnSpc>
                <a:spcPct val="200000"/>
              </a:lnSpc>
              <a:spcBef>
                <a:spcPts val="0"/>
              </a:spcBef>
              <a:spcAft>
                <a:spcPts val="0"/>
              </a:spcAft>
              <a:buNone/>
            </a:pPr>
            <a:endParaRPr sz="1800" i="0" u="none" strike="noStrike" cap="none">
              <a:solidFill>
                <a:srgbClr val="2F4254"/>
              </a:solidFill>
              <a:latin typeface="Muli"/>
              <a:ea typeface="Muli"/>
              <a:cs typeface="Muli"/>
              <a:sym typeface="Muli"/>
            </a:endParaRPr>
          </a:p>
        </p:txBody>
      </p:sp>
      <p:pic>
        <p:nvPicPr>
          <p:cNvPr id="3" name="Picture 2" descr="Graphical user interface, text, application&#10;&#10;Description automatically generated">
            <a:extLst>
              <a:ext uri="{FF2B5EF4-FFF2-40B4-BE49-F238E27FC236}">
                <a16:creationId xmlns:a16="http://schemas.microsoft.com/office/drawing/2014/main" id="{B2C4E0F9-FAF2-B1DC-4087-BA6FE3E7AC9B}"/>
              </a:ext>
            </a:extLst>
          </p:cNvPr>
          <p:cNvPicPr>
            <a:picLocks noChangeAspect="1"/>
          </p:cNvPicPr>
          <p:nvPr/>
        </p:nvPicPr>
        <p:blipFill>
          <a:blip r:embed="rId3"/>
          <a:stretch>
            <a:fillRect/>
          </a:stretch>
        </p:blipFill>
        <p:spPr>
          <a:xfrm>
            <a:off x="3498350" y="1317198"/>
            <a:ext cx="5327151" cy="228916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Assign Authors &amp; Reviewers</a:t>
            </a:r>
            <a:endParaRPr sz="1100" i="0" u="none" strike="noStrike" cap="none">
              <a:solidFill>
                <a:srgbClr val="9CC83B"/>
              </a:solidFill>
              <a:latin typeface="Muli"/>
              <a:ea typeface="Muli"/>
              <a:cs typeface="Muli"/>
              <a:sym typeface="Muli"/>
            </a:endParaRPr>
          </a:p>
        </p:txBody>
      </p:sp>
      <p:sp>
        <p:nvSpPr>
          <p:cNvPr id="268" name="Google Shape;268;p34"/>
          <p:cNvSpPr txBox="1"/>
          <p:nvPr/>
        </p:nvSpPr>
        <p:spPr>
          <a:xfrm>
            <a:off x="1460078" y="1125750"/>
            <a:ext cx="5442300" cy="1860600"/>
          </a:xfrm>
          <a:prstGeom prst="rect">
            <a:avLst/>
          </a:prstGeom>
          <a:noFill/>
          <a:ln>
            <a:noFill/>
          </a:ln>
        </p:spPr>
        <p:txBody>
          <a:bodyPr spcFirstLastPara="1" wrap="square" lIns="68550" tIns="34275" rIns="68550" bIns="34275" anchor="t" anchorCtr="0">
            <a:noAutofit/>
          </a:bodyPr>
          <a:lstStyle/>
          <a:p>
            <a:pPr marL="457200" lvl="0" indent="-298450" algn="l" rtl="0">
              <a:lnSpc>
                <a:spcPct val="115000"/>
              </a:lnSpc>
              <a:spcBef>
                <a:spcPts val="0"/>
              </a:spcBef>
              <a:spcAft>
                <a:spcPts val="0"/>
              </a:spcAft>
              <a:buClr>
                <a:srgbClr val="2F4254"/>
              </a:buClr>
              <a:buSzPts val="1100"/>
              <a:buFont typeface="Muli"/>
              <a:buChar char="●"/>
            </a:pPr>
            <a:r>
              <a:rPr lang="en-US" sz="1300">
                <a:solidFill>
                  <a:srgbClr val="2F4254"/>
                </a:solidFill>
                <a:latin typeface="Muli"/>
                <a:ea typeface="Muli"/>
                <a:cs typeface="Muli"/>
                <a:sym typeface="Muli"/>
              </a:rPr>
              <a:t>Authors – Section &amp; Question Level</a:t>
            </a:r>
            <a:endParaRPr sz="1300">
              <a:solidFill>
                <a:schemeClr val="dk1"/>
              </a:solidFill>
              <a:latin typeface="Muli"/>
              <a:ea typeface="Muli"/>
              <a:cs typeface="Muli"/>
              <a:sym typeface="Muli"/>
            </a:endParaRPr>
          </a:p>
          <a:p>
            <a:pPr marL="457200" lvl="0" indent="-298450" algn="l" rtl="0">
              <a:lnSpc>
                <a:spcPct val="115000"/>
              </a:lnSpc>
              <a:spcBef>
                <a:spcPts val="0"/>
              </a:spcBef>
              <a:spcAft>
                <a:spcPts val="0"/>
              </a:spcAft>
              <a:buClr>
                <a:srgbClr val="2F4254"/>
              </a:buClr>
              <a:buSzPts val="1100"/>
              <a:buFont typeface="Muli"/>
              <a:buChar char="●"/>
            </a:pPr>
            <a:r>
              <a:rPr lang="en-US" sz="1300">
                <a:solidFill>
                  <a:srgbClr val="2F4254"/>
                </a:solidFill>
                <a:latin typeface="Muli"/>
                <a:ea typeface="Muli"/>
                <a:cs typeface="Muli"/>
                <a:sym typeface="Muli"/>
              </a:rPr>
              <a:t>Reviewers – Section Level</a:t>
            </a:r>
            <a:endParaRPr sz="900">
              <a:solidFill>
                <a:schemeClr val="dk1"/>
              </a:solidFill>
              <a:latin typeface="Muli"/>
              <a:ea typeface="Muli"/>
              <a:cs typeface="Muli"/>
              <a:sym typeface="Muli"/>
            </a:endParaRPr>
          </a:p>
          <a:p>
            <a:pPr marL="457200" lvl="0" indent="0" algn="l" rtl="0">
              <a:lnSpc>
                <a:spcPct val="115000"/>
              </a:lnSpc>
              <a:spcBef>
                <a:spcPts val="0"/>
              </a:spcBef>
              <a:spcAft>
                <a:spcPts val="0"/>
              </a:spcAft>
              <a:buNone/>
            </a:pPr>
            <a:endParaRPr>
              <a:solidFill>
                <a:srgbClr val="2F4254"/>
              </a:solidFill>
              <a:latin typeface="Muli"/>
              <a:ea typeface="Muli"/>
              <a:cs typeface="Muli"/>
              <a:sym typeface="Muli"/>
            </a:endParaRPr>
          </a:p>
        </p:txBody>
      </p:sp>
      <p:sp>
        <p:nvSpPr>
          <p:cNvPr id="269" name="Google Shape;269;p34"/>
          <p:cNvSpPr txBox="1"/>
          <p:nvPr/>
        </p:nvSpPr>
        <p:spPr>
          <a:xfrm>
            <a:off x="5191550" y="1125750"/>
            <a:ext cx="3000000" cy="3000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2F4254"/>
              </a:buClr>
              <a:buSzPts val="1100"/>
              <a:buFont typeface="Muli"/>
              <a:buChar char="●"/>
            </a:pPr>
            <a:r>
              <a:rPr lang="en-US" sz="1300">
                <a:solidFill>
                  <a:srgbClr val="2F4254"/>
                </a:solidFill>
                <a:latin typeface="Muli"/>
                <a:ea typeface="Muli"/>
                <a:cs typeface="Muli"/>
                <a:sym typeface="Muli"/>
              </a:rPr>
              <a:t>Assigning Due Dates</a:t>
            </a:r>
            <a:endParaRPr sz="900">
              <a:solidFill>
                <a:schemeClr val="dk1"/>
              </a:solidFill>
              <a:latin typeface="Muli"/>
              <a:ea typeface="Muli"/>
              <a:cs typeface="Muli"/>
              <a:sym typeface="Muli"/>
            </a:endParaRPr>
          </a:p>
        </p:txBody>
      </p:sp>
      <p:pic>
        <p:nvPicPr>
          <p:cNvPr id="3" name="Picture 2" descr="Graphical user interface&#10;&#10;Description automatically generated">
            <a:extLst>
              <a:ext uri="{FF2B5EF4-FFF2-40B4-BE49-F238E27FC236}">
                <a16:creationId xmlns:a16="http://schemas.microsoft.com/office/drawing/2014/main" id="{0C20F443-4DE4-5C20-3A6D-70E933ECCEE4}"/>
              </a:ext>
            </a:extLst>
          </p:cNvPr>
          <p:cNvPicPr>
            <a:picLocks noChangeAspect="1"/>
          </p:cNvPicPr>
          <p:nvPr/>
        </p:nvPicPr>
        <p:blipFill>
          <a:blip r:embed="rId3"/>
          <a:stretch>
            <a:fillRect/>
          </a:stretch>
        </p:blipFill>
        <p:spPr>
          <a:xfrm>
            <a:off x="1083924" y="1695448"/>
            <a:ext cx="6837452" cy="28308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p:nvPr/>
        </p:nvSpPr>
        <p:spPr>
          <a:xfrm>
            <a:off x="5655731" y="921492"/>
            <a:ext cx="1968300" cy="577800"/>
          </a:xfrm>
          <a:prstGeom prst="rect">
            <a:avLst/>
          </a:prstGeom>
          <a:noFill/>
          <a:ln>
            <a:noFill/>
          </a:ln>
        </p:spPr>
        <p:txBody>
          <a:bodyPr spcFirstLastPara="1" wrap="square" lIns="68550" tIns="34275" rIns="68550" bIns="34275" anchor="t" anchorCtr="0">
            <a:noAutofit/>
          </a:bodyPr>
          <a:lstStyle/>
          <a:p>
            <a:pPr marL="0" marR="0" lvl="0" indent="0" algn="ctr" rtl="0">
              <a:lnSpc>
                <a:spcPct val="200000"/>
              </a:lnSpc>
              <a:spcBef>
                <a:spcPts val="0"/>
              </a:spcBef>
              <a:spcAft>
                <a:spcPts val="0"/>
              </a:spcAft>
              <a:buNone/>
            </a:pPr>
            <a:r>
              <a:rPr lang="en-US" sz="1800">
                <a:solidFill>
                  <a:srgbClr val="9CC93A"/>
                </a:solidFill>
                <a:latin typeface="Muli"/>
                <a:ea typeface="Muli"/>
                <a:cs typeface="Muli"/>
                <a:sym typeface="Muli"/>
              </a:rPr>
              <a:t>Project Level</a:t>
            </a:r>
            <a:endParaRPr sz="1050" i="0" u="none" strike="noStrike" cap="none">
              <a:solidFill>
                <a:srgbClr val="9CC93A"/>
              </a:solidFill>
              <a:latin typeface="Muli"/>
              <a:ea typeface="Muli"/>
              <a:cs typeface="Muli"/>
              <a:sym typeface="Muli"/>
            </a:endParaRPr>
          </a:p>
        </p:txBody>
      </p:sp>
      <p:sp>
        <p:nvSpPr>
          <p:cNvPr id="276" name="Google Shape;276;p35"/>
          <p:cNvSpPr txBox="1"/>
          <p:nvPr/>
        </p:nvSpPr>
        <p:spPr>
          <a:xfrm>
            <a:off x="1623906" y="921492"/>
            <a:ext cx="1968300" cy="577800"/>
          </a:xfrm>
          <a:prstGeom prst="rect">
            <a:avLst/>
          </a:prstGeom>
          <a:noFill/>
          <a:ln>
            <a:noFill/>
          </a:ln>
        </p:spPr>
        <p:txBody>
          <a:bodyPr spcFirstLastPara="1" wrap="square" lIns="68550" tIns="34275" rIns="68550" bIns="34275" anchor="t" anchorCtr="0">
            <a:noAutofit/>
          </a:bodyPr>
          <a:lstStyle/>
          <a:p>
            <a:pPr marL="0" marR="0" lvl="0" indent="0" algn="ctr" rtl="0">
              <a:lnSpc>
                <a:spcPct val="200000"/>
              </a:lnSpc>
              <a:spcBef>
                <a:spcPts val="0"/>
              </a:spcBef>
              <a:spcAft>
                <a:spcPts val="0"/>
              </a:spcAft>
              <a:buNone/>
            </a:pPr>
            <a:r>
              <a:rPr lang="en-US" sz="1800" i="0" u="none" strike="noStrike" cap="none">
                <a:solidFill>
                  <a:srgbClr val="9CC93A"/>
                </a:solidFill>
                <a:latin typeface="Muli"/>
                <a:ea typeface="Muli"/>
                <a:cs typeface="Muli"/>
                <a:sym typeface="Muli"/>
              </a:rPr>
              <a:t>Section Level</a:t>
            </a:r>
            <a:endParaRPr sz="1050" i="0" u="none" strike="noStrike" cap="none">
              <a:solidFill>
                <a:srgbClr val="9CC93A"/>
              </a:solidFill>
              <a:latin typeface="Muli"/>
              <a:ea typeface="Muli"/>
              <a:cs typeface="Muli"/>
              <a:sym typeface="Muli"/>
            </a:endParaRPr>
          </a:p>
        </p:txBody>
      </p:sp>
      <p:pic>
        <p:nvPicPr>
          <p:cNvPr id="5" name="Picture 4" descr="Graphical user interface, text, application, email&#10;&#10;Description automatically generated">
            <a:extLst>
              <a:ext uri="{FF2B5EF4-FFF2-40B4-BE49-F238E27FC236}">
                <a16:creationId xmlns:a16="http://schemas.microsoft.com/office/drawing/2014/main" id="{BCF650A8-1FED-A499-F3AB-5CCEDF8C09D0}"/>
              </a:ext>
            </a:extLst>
          </p:cNvPr>
          <p:cNvPicPr>
            <a:picLocks noChangeAspect="1"/>
          </p:cNvPicPr>
          <p:nvPr/>
        </p:nvPicPr>
        <p:blipFill>
          <a:blip r:embed="rId3"/>
          <a:stretch>
            <a:fillRect/>
          </a:stretch>
        </p:blipFill>
        <p:spPr>
          <a:xfrm>
            <a:off x="637873" y="1805382"/>
            <a:ext cx="4232078" cy="226387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DCE8450A-BC70-8789-A15A-F1992D6DF41C}"/>
              </a:ext>
            </a:extLst>
          </p:cNvPr>
          <p:cNvPicPr>
            <a:picLocks noChangeAspect="1"/>
          </p:cNvPicPr>
          <p:nvPr/>
        </p:nvPicPr>
        <p:blipFill>
          <a:blip r:embed="rId4"/>
          <a:stretch>
            <a:fillRect/>
          </a:stretch>
        </p:blipFill>
        <p:spPr>
          <a:xfrm>
            <a:off x="5301996" y="1805382"/>
            <a:ext cx="2927604" cy="13549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Respond with Recommendations</a:t>
            </a:r>
            <a:endParaRPr sz="1100" i="0" u="none" strike="noStrike" cap="none">
              <a:solidFill>
                <a:srgbClr val="9CC83B"/>
              </a:solidFill>
              <a:latin typeface="Muli"/>
              <a:ea typeface="Muli"/>
              <a:cs typeface="Muli"/>
              <a:sym typeface="Muli"/>
            </a:endParaRPr>
          </a:p>
        </p:txBody>
      </p:sp>
      <p:sp>
        <p:nvSpPr>
          <p:cNvPr id="284" name="Google Shape;284;p36"/>
          <p:cNvSpPr txBox="1"/>
          <p:nvPr/>
        </p:nvSpPr>
        <p:spPr>
          <a:xfrm>
            <a:off x="1771868" y="1100497"/>
            <a:ext cx="4572000" cy="64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rgbClr val="2F4254"/>
              </a:buClr>
              <a:buSzPts val="1200"/>
              <a:buFont typeface="Muli"/>
              <a:buChar char="●"/>
            </a:pPr>
            <a:r>
              <a:rPr lang="en-US" sz="1300" i="0" u="none" strike="noStrike" cap="none">
                <a:solidFill>
                  <a:srgbClr val="2F4254"/>
                </a:solidFill>
                <a:latin typeface="Muli"/>
                <a:ea typeface="Muli"/>
                <a:cs typeface="Muli"/>
                <a:sym typeface="Muli"/>
              </a:rPr>
              <a:t>Default Recommendations</a:t>
            </a:r>
            <a:endParaRPr sz="550" i="0" u="none" strike="noStrike" cap="none">
              <a:solidFill>
                <a:srgbClr val="000000"/>
              </a:solidFill>
              <a:latin typeface="Muli"/>
              <a:ea typeface="Muli"/>
              <a:cs typeface="Muli"/>
              <a:sym typeface="Muli"/>
            </a:endParaRPr>
          </a:p>
          <a:p>
            <a:pPr marL="457200" marR="0" lvl="0" indent="-304800" algn="l" rtl="0">
              <a:lnSpc>
                <a:spcPct val="115000"/>
              </a:lnSpc>
              <a:spcBef>
                <a:spcPts val="0"/>
              </a:spcBef>
              <a:spcAft>
                <a:spcPts val="0"/>
              </a:spcAft>
              <a:buClr>
                <a:srgbClr val="2F4254"/>
              </a:buClr>
              <a:buSzPts val="1200"/>
              <a:buFont typeface="Muli"/>
              <a:buChar char="●"/>
            </a:pPr>
            <a:r>
              <a:rPr lang="en-US" sz="1300" i="0" u="none" strike="noStrike" cap="none">
                <a:solidFill>
                  <a:srgbClr val="2F4254"/>
                </a:solidFill>
                <a:latin typeface="Muli"/>
                <a:ea typeface="Muli"/>
                <a:cs typeface="Muli"/>
                <a:sym typeface="Muli"/>
              </a:rPr>
              <a:t>Recommendation View</a:t>
            </a:r>
            <a:endParaRPr sz="550" i="0" u="none" strike="noStrike" cap="none">
              <a:solidFill>
                <a:srgbClr val="000000"/>
              </a:solidFill>
              <a:latin typeface="Muli"/>
              <a:ea typeface="Muli"/>
              <a:cs typeface="Muli"/>
              <a:sym typeface="Muli"/>
            </a:endParaRPr>
          </a:p>
        </p:txBody>
      </p:sp>
      <p:sp>
        <p:nvSpPr>
          <p:cNvPr id="285" name="Google Shape;285;p36"/>
          <p:cNvSpPr txBox="1"/>
          <p:nvPr/>
        </p:nvSpPr>
        <p:spPr>
          <a:xfrm>
            <a:off x="4524018" y="1100497"/>
            <a:ext cx="4572000" cy="6462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rgbClr val="2F4254"/>
              </a:buClr>
              <a:buSzPts val="1200"/>
              <a:buFont typeface="Muli"/>
              <a:buChar char="●"/>
            </a:pPr>
            <a:r>
              <a:rPr lang="en-US" sz="1300" dirty="0">
                <a:solidFill>
                  <a:srgbClr val="2F4254"/>
                </a:solidFill>
                <a:latin typeface="Muli"/>
                <a:ea typeface="Muli"/>
                <a:cs typeface="Muli"/>
                <a:sym typeface="Muli"/>
              </a:rPr>
              <a:t>Advanced Filter</a:t>
            </a:r>
            <a:endParaRPr sz="550" i="0" u="none" strike="noStrike" cap="none" dirty="0">
              <a:solidFill>
                <a:srgbClr val="000000"/>
              </a:solidFill>
              <a:latin typeface="Muli"/>
              <a:ea typeface="Muli"/>
              <a:cs typeface="Muli"/>
              <a:sym typeface="Muli"/>
            </a:endParaRPr>
          </a:p>
          <a:p>
            <a:pPr marL="457200" marR="0" lvl="0" indent="-304800" algn="l" rtl="0">
              <a:lnSpc>
                <a:spcPct val="115000"/>
              </a:lnSpc>
              <a:spcBef>
                <a:spcPts val="0"/>
              </a:spcBef>
              <a:spcAft>
                <a:spcPts val="0"/>
              </a:spcAft>
              <a:buClr>
                <a:srgbClr val="2F4254"/>
              </a:buClr>
              <a:buSzPts val="1200"/>
              <a:buFont typeface="Muli"/>
              <a:buChar char="●"/>
            </a:pPr>
            <a:r>
              <a:rPr lang="en-US" sz="1300" dirty="0">
                <a:solidFill>
                  <a:srgbClr val="2F4254"/>
                </a:solidFill>
                <a:latin typeface="Muli"/>
                <a:ea typeface="Muli"/>
                <a:cs typeface="Muli"/>
                <a:sym typeface="Muli"/>
              </a:rPr>
              <a:t>Understanding the Metadata</a:t>
            </a:r>
            <a:endParaRPr sz="550" i="0" u="none" strike="noStrike" cap="none" dirty="0">
              <a:solidFill>
                <a:srgbClr val="000000"/>
              </a:solidFill>
              <a:latin typeface="Muli"/>
              <a:ea typeface="Muli"/>
              <a:cs typeface="Muli"/>
              <a:sym typeface="Muli"/>
            </a:endParaRP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4EDC43F5-6805-EFF0-F3DB-E67142036565}"/>
              </a:ext>
            </a:extLst>
          </p:cNvPr>
          <p:cNvPicPr>
            <a:picLocks noChangeAspect="1"/>
          </p:cNvPicPr>
          <p:nvPr/>
        </p:nvPicPr>
        <p:blipFill>
          <a:blip r:embed="rId3"/>
          <a:stretch>
            <a:fillRect/>
          </a:stretch>
        </p:blipFill>
        <p:spPr>
          <a:xfrm>
            <a:off x="1422971" y="2005448"/>
            <a:ext cx="6046342" cy="23434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p:nvPr/>
        </p:nvSpPr>
        <p:spPr>
          <a:xfrm>
            <a:off x="1838852" y="431900"/>
            <a:ext cx="5466300" cy="531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i="0" u="none" strike="noStrike" cap="none">
                <a:solidFill>
                  <a:schemeClr val="lt1"/>
                </a:solidFill>
                <a:latin typeface="Muli"/>
                <a:ea typeface="Muli"/>
                <a:cs typeface="Muli"/>
                <a:sym typeface="Muli"/>
              </a:rPr>
              <a:t>Train the Trainers Agenda</a:t>
            </a:r>
            <a:endParaRPr sz="1100" i="0" u="none" strike="noStrike" cap="none">
              <a:solidFill>
                <a:schemeClr val="lt1"/>
              </a:solidFill>
              <a:latin typeface="Muli"/>
              <a:ea typeface="Muli"/>
              <a:cs typeface="Muli"/>
              <a:sym typeface="Muli"/>
            </a:endParaRPr>
          </a:p>
        </p:txBody>
      </p:sp>
      <p:sp>
        <p:nvSpPr>
          <p:cNvPr id="79" name="Google Shape;79;p19"/>
          <p:cNvSpPr txBox="1"/>
          <p:nvPr/>
        </p:nvSpPr>
        <p:spPr>
          <a:xfrm>
            <a:off x="805907" y="2339424"/>
            <a:ext cx="1157700" cy="6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9CC83B"/>
                </a:solidFill>
                <a:latin typeface="Avenir"/>
                <a:ea typeface="Avenir"/>
                <a:cs typeface="Avenir"/>
                <a:sym typeface="Avenir"/>
              </a:rPr>
              <a:t>Managing Reports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9CC83B"/>
              </a:solidFill>
              <a:latin typeface="Avenir"/>
              <a:ea typeface="Avenir"/>
              <a:cs typeface="Avenir"/>
              <a:sym typeface="Avenir"/>
            </a:endParaRPr>
          </a:p>
        </p:txBody>
      </p:sp>
      <p:sp>
        <p:nvSpPr>
          <p:cNvPr id="80" name="Google Shape;80;p19"/>
          <p:cNvSpPr txBox="1"/>
          <p:nvPr/>
        </p:nvSpPr>
        <p:spPr>
          <a:xfrm>
            <a:off x="3198653" y="2427094"/>
            <a:ext cx="7155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9CC83B"/>
                </a:solidFill>
                <a:latin typeface="Avenir"/>
                <a:ea typeface="Avenir"/>
                <a:cs typeface="Avenir"/>
                <a:sym typeface="Avenir"/>
              </a:rPr>
              <a:t>Topic 2</a:t>
            </a:r>
            <a:endParaRPr sz="1100" b="0" i="0" u="none" strike="noStrike" cap="none">
              <a:solidFill>
                <a:srgbClr val="000000"/>
              </a:solidFill>
              <a:latin typeface="Arial"/>
              <a:ea typeface="Arial"/>
              <a:cs typeface="Arial"/>
              <a:sym typeface="Arial"/>
            </a:endParaRPr>
          </a:p>
        </p:txBody>
      </p:sp>
      <p:pic>
        <p:nvPicPr>
          <p:cNvPr id="81" name="Google Shape;81;p19"/>
          <p:cNvPicPr preferRelativeResize="0"/>
          <p:nvPr/>
        </p:nvPicPr>
        <p:blipFill rotWithShape="1">
          <a:blip r:embed="rId3">
            <a:alphaModFix/>
          </a:blip>
          <a:srcRect/>
          <a:stretch/>
        </p:blipFill>
        <p:spPr>
          <a:xfrm>
            <a:off x="3375468" y="1997759"/>
            <a:ext cx="361950" cy="361950"/>
          </a:xfrm>
          <a:prstGeom prst="rect">
            <a:avLst/>
          </a:prstGeom>
          <a:noFill/>
          <a:ln>
            <a:noFill/>
          </a:ln>
        </p:spPr>
      </p:pic>
      <p:grpSp>
        <p:nvGrpSpPr>
          <p:cNvPr id="82" name="Google Shape;82;p19"/>
          <p:cNvGrpSpPr/>
          <p:nvPr/>
        </p:nvGrpSpPr>
        <p:grpSpPr>
          <a:xfrm>
            <a:off x="843646" y="1551989"/>
            <a:ext cx="1762650" cy="1630171"/>
            <a:chOff x="1124861" y="2098346"/>
            <a:chExt cx="2350200" cy="2173561"/>
          </a:xfrm>
        </p:grpSpPr>
        <p:sp>
          <p:nvSpPr>
            <p:cNvPr id="83" name="Google Shape;83;p19"/>
            <p:cNvSpPr/>
            <p:nvPr/>
          </p:nvSpPr>
          <p:spPr>
            <a:xfrm>
              <a:off x="1124861" y="2692707"/>
              <a:ext cx="2350200" cy="1579200"/>
            </a:xfrm>
            <a:prstGeom prst="roundRect">
              <a:avLst>
                <a:gd name="adj" fmla="val 4921"/>
              </a:avLst>
            </a:prstGeom>
            <a:solidFill>
              <a:srgbClr val="9CC83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4" name="Google Shape;84;p19"/>
            <p:cNvSpPr/>
            <p:nvPr/>
          </p:nvSpPr>
          <p:spPr>
            <a:xfrm>
              <a:off x="1716363" y="2098346"/>
              <a:ext cx="1188600" cy="1188600"/>
            </a:xfrm>
            <a:prstGeom prst="ellipse">
              <a:avLst/>
            </a:prstGeom>
            <a:solidFill>
              <a:srgbClr val="E0E6E6"/>
            </a:solidFill>
            <a:ln w="571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85" name="Google Shape;85;p19"/>
          <p:cNvSpPr/>
          <p:nvPr/>
        </p:nvSpPr>
        <p:spPr>
          <a:xfrm>
            <a:off x="6534216" y="1997758"/>
            <a:ext cx="1762800" cy="1184400"/>
          </a:xfrm>
          <a:prstGeom prst="roundRect">
            <a:avLst>
              <a:gd name="adj" fmla="val 5448"/>
            </a:avLst>
          </a:prstGeom>
          <a:solidFill>
            <a:srgbClr val="9CC83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6" name="Google Shape;86;p19"/>
          <p:cNvSpPr/>
          <p:nvPr/>
        </p:nvSpPr>
        <p:spPr>
          <a:xfrm>
            <a:off x="6975462" y="1548529"/>
            <a:ext cx="891600" cy="891600"/>
          </a:xfrm>
          <a:prstGeom prst="ellipse">
            <a:avLst/>
          </a:prstGeom>
          <a:solidFill>
            <a:srgbClr val="E0E6E6"/>
          </a:solidFill>
          <a:ln w="571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7" name="Google Shape;87;p19"/>
          <p:cNvSpPr/>
          <p:nvPr/>
        </p:nvSpPr>
        <p:spPr>
          <a:xfrm>
            <a:off x="4641736" y="1997758"/>
            <a:ext cx="1762800" cy="1184400"/>
          </a:xfrm>
          <a:prstGeom prst="roundRect">
            <a:avLst>
              <a:gd name="adj" fmla="val 4921"/>
            </a:avLst>
          </a:prstGeom>
          <a:solidFill>
            <a:srgbClr val="9CC83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8" name="Google Shape;88;p19"/>
          <p:cNvSpPr/>
          <p:nvPr/>
        </p:nvSpPr>
        <p:spPr>
          <a:xfrm>
            <a:off x="5082982" y="1548529"/>
            <a:ext cx="891600" cy="891600"/>
          </a:xfrm>
          <a:prstGeom prst="ellipse">
            <a:avLst/>
          </a:prstGeom>
          <a:solidFill>
            <a:srgbClr val="E0E6E6"/>
          </a:solidFill>
          <a:ln w="571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9" name="Google Shape;89;p19"/>
          <p:cNvSpPr txBox="1"/>
          <p:nvPr/>
        </p:nvSpPr>
        <p:spPr>
          <a:xfrm>
            <a:off x="1128601" y="2545221"/>
            <a:ext cx="11916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200" b="1" i="0" u="none" strike="noStrike" cap="none">
                <a:solidFill>
                  <a:srgbClr val="FFFFFF"/>
                </a:solidFill>
                <a:latin typeface="Muli"/>
                <a:ea typeface="Muli"/>
                <a:cs typeface="Muli"/>
                <a:sym typeface="Muli"/>
              </a:rPr>
              <a:t>General RFPIO Info</a:t>
            </a:r>
            <a:endParaRPr sz="800" b="1" i="0" u="none" strike="noStrike" cap="none">
              <a:solidFill>
                <a:srgbClr val="000000"/>
              </a:solidFill>
              <a:latin typeface="Muli"/>
              <a:ea typeface="Muli"/>
              <a:cs typeface="Muli"/>
              <a:sym typeface="Muli"/>
            </a:endParaRPr>
          </a:p>
        </p:txBody>
      </p:sp>
      <p:sp>
        <p:nvSpPr>
          <p:cNvPr id="90" name="Google Shape;90;p19"/>
          <p:cNvSpPr txBox="1"/>
          <p:nvPr/>
        </p:nvSpPr>
        <p:spPr>
          <a:xfrm>
            <a:off x="3032150" y="2610161"/>
            <a:ext cx="11916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FFFFFF"/>
                </a:solidFill>
                <a:latin typeface="Avenir"/>
                <a:ea typeface="Avenir"/>
                <a:cs typeface="Avenir"/>
                <a:sym typeface="Avenir"/>
              </a:rPr>
              <a:t>Topic 1</a:t>
            </a:r>
            <a:endParaRPr sz="1100" b="0" i="0" u="none" strike="noStrike" cap="none">
              <a:solidFill>
                <a:srgbClr val="000000"/>
              </a:solidFill>
              <a:latin typeface="Arial"/>
              <a:ea typeface="Arial"/>
              <a:cs typeface="Arial"/>
              <a:sym typeface="Arial"/>
            </a:endParaRPr>
          </a:p>
        </p:txBody>
      </p:sp>
      <p:sp>
        <p:nvSpPr>
          <p:cNvPr id="91" name="Google Shape;91;p19"/>
          <p:cNvSpPr txBox="1"/>
          <p:nvPr/>
        </p:nvSpPr>
        <p:spPr>
          <a:xfrm>
            <a:off x="4792187" y="2545225"/>
            <a:ext cx="1461900" cy="940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200" b="1" i="0" u="none" strike="noStrike" cap="none" dirty="0">
                <a:solidFill>
                  <a:srgbClr val="FFFFFF"/>
                </a:solidFill>
                <a:latin typeface="Muli"/>
                <a:ea typeface="Muli"/>
                <a:cs typeface="Muli"/>
                <a:sym typeface="Muli"/>
              </a:rPr>
              <a:t>Content Library &amp; Content Mgmt.</a:t>
            </a:r>
            <a:endParaRPr sz="1200" b="1" i="0" u="none" strike="noStrike" cap="none" dirty="0">
              <a:solidFill>
                <a:srgbClr val="000000"/>
              </a:solidFill>
              <a:latin typeface="Muli"/>
              <a:ea typeface="Muli"/>
              <a:cs typeface="Muli"/>
              <a:sym typeface="Muli"/>
            </a:endParaRPr>
          </a:p>
        </p:txBody>
      </p:sp>
      <p:sp>
        <p:nvSpPr>
          <p:cNvPr id="92" name="Google Shape;92;p19"/>
          <p:cNvSpPr txBox="1"/>
          <p:nvPr/>
        </p:nvSpPr>
        <p:spPr>
          <a:xfrm>
            <a:off x="6822493" y="2545219"/>
            <a:ext cx="11916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200" b="1" i="0" u="none" strike="noStrike" cap="none">
                <a:solidFill>
                  <a:srgbClr val="FFFFFF"/>
                </a:solidFill>
                <a:latin typeface="Muli"/>
                <a:ea typeface="Muli"/>
                <a:cs typeface="Muli"/>
                <a:sym typeface="Muli"/>
              </a:rPr>
              <a:t>Additional Resources</a:t>
            </a:r>
            <a:endParaRPr sz="800" b="1" i="0" u="none" strike="noStrike" cap="none">
              <a:solidFill>
                <a:srgbClr val="000000"/>
              </a:solidFill>
              <a:latin typeface="Muli"/>
              <a:ea typeface="Muli"/>
              <a:cs typeface="Muli"/>
              <a:sym typeface="Muli"/>
            </a:endParaRPr>
          </a:p>
        </p:txBody>
      </p:sp>
      <p:sp>
        <p:nvSpPr>
          <p:cNvPr id="93" name="Google Shape;93;p19"/>
          <p:cNvSpPr/>
          <p:nvPr/>
        </p:nvSpPr>
        <p:spPr>
          <a:xfrm>
            <a:off x="2749258" y="1997759"/>
            <a:ext cx="1762800" cy="1184400"/>
          </a:xfrm>
          <a:prstGeom prst="roundRect">
            <a:avLst>
              <a:gd name="adj" fmla="val 4395"/>
            </a:avLst>
          </a:prstGeom>
          <a:solidFill>
            <a:srgbClr val="9CC83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4" name="Google Shape;94;p19"/>
          <p:cNvSpPr/>
          <p:nvPr/>
        </p:nvSpPr>
        <p:spPr>
          <a:xfrm>
            <a:off x="3184831" y="1548530"/>
            <a:ext cx="891600" cy="891600"/>
          </a:xfrm>
          <a:prstGeom prst="ellipse">
            <a:avLst/>
          </a:prstGeom>
          <a:solidFill>
            <a:srgbClr val="E0E6E6"/>
          </a:solidFill>
          <a:ln w="57150" cap="flat" cmpd="sng">
            <a:solidFill>
              <a:srgbClr val="FFFFF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5" name="Google Shape;95;p19"/>
          <p:cNvSpPr txBox="1"/>
          <p:nvPr/>
        </p:nvSpPr>
        <p:spPr>
          <a:xfrm>
            <a:off x="2967462" y="2545225"/>
            <a:ext cx="1313100" cy="300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200" b="1" i="0" u="none" strike="noStrike" cap="none">
                <a:solidFill>
                  <a:srgbClr val="FFFFFF"/>
                </a:solidFill>
                <a:latin typeface="Muli"/>
                <a:ea typeface="Muli"/>
                <a:cs typeface="Muli"/>
                <a:sym typeface="Muli"/>
              </a:rPr>
              <a:t>Project Management</a:t>
            </a:r>
            <a:endParaRPr sz="800" b="1" i="0" u="none" strike="noStrike" cap="none">
              <a:solidFill>
                <a:srgbClr val="000000"/>
              </a:solidFill>
              <a:latin typeface="Muli"/>
              <a:ea typeface="Muli"/>
              <a:cs typeface="Muli"/>
              <a:sym typeface="Muli"/>
            </a:endParaRPr>
          </a:p>
        </p:txBody>
      </p:sp>
      <p:pic>
        <p:nvPicPr>
          <p:cNvPr id="96" name="Google Shape;96;p19"/>
          <p:cNvPicPr preferRelativeResize="0"/>
          <p:nvPr/>
        </p:nvPicPr>
        <p:blipFill>
          <a:blip r:embed="rId4">
            <a:alphaModFix/>
          </a:blip>
          <a:stretch>
            <a:fillRect/>
          </a:stretch>
        </p:blipFill>
        <p:spPr>
          <a:xfrm>
            <a:off x="3399527" y="1754361"/>
            <a:ext cx="448975" cy="479939"/>
          </a:xfrm>
          <a:prstGeom prst="rect">
            <a:avLst/>
          </a:prstGeom>
          <a:noFill/>
          <a:ln>
            <a:noFill/>
          </a:ln>
        </p:spPr>
      </p:pic>
      <p:pic>
        <p:nvPicPr>
          <p:cNvPr id="97" name="Google Shape;97;p19"/>
          <p:cNvPicPr preferRelativeResize="0"/>
          <p:nvPr/>
        </p:nvPicPr>
        <p:blipFill>
          <a:blip r:embed="rId5">
            <a:alphaModFix/>
          </a:blip>
          <a:stretch>
            <a:fillRect/>
          </a:stretch>
        </p:blipFill>
        <p:spPr>
          <a:xfrm>
            <a:off x="5304287" y="1754085"/>
            <a:ext cx="448975" cy="480482"/>
          </a:xfrm>
          <a:prstGeom prst="rect">
            <a:avLst/>
          </a:prstGeom>
          <a:noFill/>
          <a:ln>
            <a:noFill/>
          </a:ln>
        </p:spPr>
      </p:pic>
      <p:pic>
        <p:nvPicPr>
          <p:cNvPr id="98" name="Google Shape;98;p19"/>
          <p:cNvPicPr preferRelativeResize="0"/>
          <p:nvPr/>
        </p:nvPicPr>
        <p:blipFill>
          <a:blip r:embed="rId6">
            <a:alphaModFix/>
          </a:blip>
          <a:stretch>
            <a:fillRect/>
          </a:stretch>
        </p:blipFill>
        <p:spPr>
          <a:xfrm>
            <a:off x="7197750" y="1795597"/>
            <a:ext cx="448975" cy="397453"/>
          </a:xfrm>
          <a:prstGeom prst="rect">
            <a:avLst/>
          </a:prstGeom>
          <a:noFill/>
          <a:ln>
            <a:noFill/>
          </a:ln>
        </p:spPr>
      </p:pic>
      <p:pic>
        <p:nvPicPr>
          <p:cNvPr id="99" name="Google Shape;99;p19"/>
          <p:cNvPicPr preferRelativeResize="0"/>
          <p:nvPr/>
        </p:nvPicPr>
        <p:blipFill>
          <a:blip r:embed="rId7">
            <a:alphaModFix/>
          </a:blip>
          <a:stretch>
            <a:fillRect/>
          </a:stretch>
        </p:blipFill>
        <p:spPr>
          <a:xfrm>
            <a:off x="1518886" y="1775250"/>
            <a:ext cx="438150" cy="4381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How to Collaborate</a:t>
            </a:r>
            <a:endParaRPr sz="1100" i="0" u="none" strike="noStrike" cap="none">
              <a:solidFill>
                <a:srgbClr val="9CC83B"/>
              </a:solidFill>
              <a:latin typeface="Muli"/>
              <a:ea typeface="Muli"/>
              <a:cs typeface="Muli"/>
              <a:sym typeface="Muli"/>
            </a:endParaRPr>
          </a:p>
        </p:txBody>
      </p:sp>
      <p:sp>
        <p:nvSpPr>
          <p:cNvPr id="292" name="Google Shape;292;p37"/>
          <p:cNvSpPr txBox="1"/>
          <p:nvPr/>
        </p:nvSpPr>
        <p:spPr>
          <a:xfrm>
            <a:off x="1428398" y="1506612"/>
            <a:ext cx="4572000" cy="28146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Comments</a:t>
            </a:r>
            <a:endParaRPr sz="150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Clarifications</a:t>
            </a:r>
            <a:endParaRPr sz="150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Chat</a:t>
            </a:r>
            <a:endParaRPr sz="150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Flag</a:t>
            </a:r>
            <a:endParaRPr sz="150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Resolve</a:t>
            </a:r>
            <a:endParaRPr sz="150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Slack Integration</a:t>
            </a:r>
            <a:endParaRPr sz="1500" i="0" u="none" strike="noStrike" cap="none">
              <a:solidFill>
                <a:srgbClr val="000000"/>
              </a:solidFill>
              <a:latin typeface="Muli"/>
              <a:ea typeface="Muli"/>
              <a:cs typeface="Muli"/>
              <a:sym typeface="Muli"/>
            </a:endParaRPr>
          </a:p>
        </p:txBody>
      </p:sp>
      <p:pic>
        <p:nvPicPr>
          <p:cNvPr id="3" name="Picture 2" descr="Graphical user interface, text, application&#10;&#10;Description automatically generated">
            <a:extLst>
              <a:ext uri="{FF2B5EF4-FFF2-40B4-BE49-F238E27FC236}">
                <a16:creationId xmlns:a16="http://schemas.microsoft.com/office/drawing/2014/main" id="{CC681024-58C8-13F2-1AD5-94A6EB39006A}"/>
              </a:ext>
            </a:extLst>
          </p:cNvPr>
          <p:cNvPicPr>
            <a:picLocks noChangeAspect="1"/>
          </p:cNvPicPr>
          <p:nvPr/>
        </p:nvPicPr>
        <p:blipFill>
          <a:blip r:embed="rId3"/>
          <a:stretch>
            <a:fillRect/>
          </a:stretch>
        </p:blipFill>
        <p:spPr>
          <a:xfrm>
            <a:off x="3885739" y="1506612"/>
            <a:ext cx="4229317" cy="1943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Review Process</a:t>
            </a:r>
            <a:endParaRPr sz="1100" i="0" u="none" strike="noStrike" cap="none">
              <a:solidFill>
                <a:srgbClr val="9CC83B"/>
              </a:solidFill>
              <a:latin typeface="Muli"/>
              <a:ea typeface="Muli"/>
              <a:cs typeface="Muli"/>
              <a:sym typeface="Muli"/>
            </a:endParaRPr>
          </a:p>
        </p:txBody>
      </p:sp>
      <p:sp>
        <p:nvSpPr>
          <p:cNvPr id="299" name="Google Shape;299;p38"/>
          <p:cNvSpPr txBox="1"/>
          <p:nvPr/>
        </p:nvSpPr>
        <p:spPr>
          <a:xfrm>
            <a:off x="1450748" y="1480337"/>
            <a:ext cx="4572000" cy="2814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rgbClr val="2F4254"/>
              </a:buClr>
              <a:buSzPts val="1200"/>
              <a:buFont typeface="Muli"/>
              <a:buChar char="●"/>
            </a:pPr>
            <a:r>
              <a:rPr lang="en-US" sz="1500">
                <a:solidFill>
                  <a:srgbClr val="2F4254"/>
                </a:solidFill>
                <a:latin typeface="Muli"/>
                <a:ea typeface="Muli"/>
                <a:cs typeface="Muli"/>
                <a:sym typeface="Muli"/>
              </a:rPr>
              <a:t>What to Review</a:t>
            </a:r>
            <a:endParaRPr sz="750">
              <a:solidFill>
                <a:schemeClr val="dk1"/>
              </a:solidFill>
              <a:latin typeface="Muli"/>
              <a:ea typeface="Muli"/>
              <a:cs typeface="Muli"/>
              <a:sym typeface="Muli"/>
            </a:endParaRPr>
          </a:p>
          <a:p>
            <a:pPr marL="457200" lvl="0" indent="-304800" algn="l" rtl="0">
              <a:lnSpc>
                <a:spcPct val="150000"/>
              </a:lnSpc>
              <a:spcBef>
                <a:spcPts val="0"/>
              </a:spcBef>
              <a:spcAft>
                <a:spcPts val="0"/>
              </a:spcAft>
              <a:buClr>
                <a:srgbClr val="2F4254"/>
              </a:buClr>
              <a:buSzPts val="1200"/>
              <a:buFont typeface="Muli"/>
              <a:buChar char="●"/>
            </a:pPr>
            <a:r>
              <a:rPr lang="en-US" sz="1500">
                <a:solidFill>
                  <a:srgbClr val="2F4254"/>
                </a:solidFill>
                <a:latin typeface="Muli"/>
                <a:ea typeface="Muli"/>
                <a:cs typeface="Muli"/>
                <a:sym typeface="Muli"/>
              </a:rPr>
              <a:t>Making Corrections</a:t>
            </a:r>
            <a:endParaRPr sz="750">
              <a:solidFill>
                <a:schemeClr val="dk1"/>
              </a:solidFill>
              <a:latin typeface="Muli"/>
              <a:ea typeface="Muli"/>
              <a:cs typeface="Muli"/>
              <a:sym typeface="Muli"/>
            </a:endParaRPr>
          </a:p>
          <a:p>
            <a:pPr marL="457200" lvl="0" indent="-304800" algn="l" rtl="0">
              <a:lnSpc>
                <a:spcPct val="150000"/>
              </a:lnSpc>
              <a:spcBef>
                <a:spcPts val="0"/>
              </a:spcBef>
              <a:spcAft>
                <a:spcPts val="0"/>
              </a:spcAft>
              <a:buClr>
                <a:srgbClr val="2F4254"/>
              </a:buClr>
              <a:buSzPts val="1200"/>
              <a:buFont typeface="Muli"/>
              <a:buChar char="●"/>
            </a:pPr>
            <a:r>
              <a:rPr lang="en-US" sz="1500">
                <a:solidFill>
                  <a:srgbClr val="2F4254"/>
                </a:solidFill>
                <a:latin typeface="Muli"/>
                <a:ea typeface="Muli"/>
                <a:cs typeface="Muli"/>
                <a:sym typeface="Muli"/>
              </a:rPr>
              <a:t>Requesting Corrections</a:t>
            </a:r>
            <a:endParaRPr sz="750">
              <a:solidFill>
                <a:schemeClr val="dk1"/>
              </a:solidFill>
              <a:latin typeface="Muli"/>
              <a:ea typeface="Muli"/>
              <a:cs typeface="Muli"/>
              <a:sym typeface="Muli"/>
            </a:endParaRPr>
          </a:p>
          <a:p>
            <a:pPr marL="457200" lvl="0" indent="-304800" algn="l" rtl="0">
              <a:lnSpc>
                <a:spcPct val="150000"/>
              </a:lnSpc>
              <a:spcBef>
                <a:spcPts val="0"/>
              </a:spcBef>
              <a:spcAft>
                <a:spcPts val="0"/>
              </a:spcAft>
              <a:buClr>
                <a:srgbClr val="2F4254"/>
              </a:buClr>
              <a:buSzPts val="1200"/>
              <a:buFont typeface="Muli"/>
              <a:buChar char="●"/>
            </a:pPr>
            <a:r>
              <a:rPr lang="en-US" sz="1500">
                <a:solidFill>
                  <a:srgbClr val="2F4254"/>
                </a:solidFill>
                <a:latin typeface="Muli"/>
                <a:ea typeface="Muli"/>
                <a:cs typeface="Muli"/>
                <a:sym typeface="Muli"/>
              </a:rPr>
              <a:t>Mark as Reviewed</a:t>
            </a:r>
            <a:endParaRPr sz="750">
              <a:solidFill>
                <a:schemeClr val="dk1"/>
              </a:solidFill>
              <a:latin typeface="Muli"/>
              <a:ea typeface="Muli"/>
              <a:cs typeface="Muli"/>
              <a:sym typeface="Muli"/>
            </a:endParaRPr>
          </a:p>
          <a:p>
            <a:pPr marL="457200" lvl="0" indent="-304800" algn="l" rtl="0">
              <a:lnSpc>
                <a:spcPct val="150000"/>
              </a:lnSpc>
              <a:spcBef>
                <a:spcPts val="0"/>
              </a:spcBef>
              <a:spcAft>
                <a:spcPts val="0"/>
              </a:spcAft>
              <a:buClr>
                <a:srgbClr val="2F4254"/>
              </a:buClr>
              <a:buSzPts val="1200"/>
              <a:buFont typeface="Muli"/>
              <a:buChar char="●"/>
            </a:pPr>
            <a:r>
              <a:rPr lang="en-US" sz="1500">
                <a:solidFill>
                  <a:srgbClr val="2F4254"/>
                </a:solidFill>
                <a:latin typeface="Muli"/>
                <a:ea typeface="Muli"/>
                <a:cs typeface="Muli"/>
                <a:sym typeface="Muli"/>
              </a:rPr>
              <a:t>Complete Section</a:t>
            </a:r>
            <a:endParaRPr sz="750">
              <a:solidFill>
                <a:schemeClr val="dk1"/>
              </a:solidFill>
              <a:latin typeface="Muli"/>
              <a:ea typeface="Muli"/>
              <a:cs typeface="Muli"/>
              <a:sym typeface="Muli"/>
            </a:endParaRPr>
          </a:p>
          <a:p>
            <a:pPr marL="457200" marR="0" lvl="0" indent="0" algn="l" rtl="0">
              <a:lnSpc>
                <a:spcPct val="150000"/>
              </a:lnSpc>
              <a:spcBef>
                <a:spcPts val="0"/>
              </a:spcBef>
              <a:spcAft>
                <a:spcPts val="0"/>
              </a:spcAft>
              <a:buNone/>
            </a:pPr>
            <a:endParaRPr sz="1100">
              <a:solidFill>
                <a:srgbClr val="2F4254"/>
              </a:solidFill>
              <a:latin typeface="Muli"/>
              <a:ea typeface="Muli"/>
              <a:cs typeface="Muli"/>
              <a:sym typeface="Muli"/>
            </a:endParaRPr>
          </a:p>
        </p:txBody>
      </p:sp>
      <p:pic>
        <p:nvPicPr>
          <p:cNvPr id="3" name="Picture 2" descr="Graphical user interface&#10;&#10;Description automatically generated">
            <a:extLst>
              <a:ext uri="{FF2B5EF4-FFF2-40B4-BE49-F238E27FC236}">
                <a16:creationId xmlns:a16="http://schemas.microsoft.com/office/drawing/2014/main" id="{B26DE93E-3CC5-99A9-0594-5424ADEF867D}"/>
              </a:ext>
            </a:extLst>
          </p:cNvPr>
          <p:cNvPicPr>
            <a:picLocks noChangeAspect="1"/>
          </p:cNvPicPr>
          <p:nvPr/>
        </p:nvPicPr>
        <p:blipFill>
          <a:blip r:embed="rId3"/>
          <a:stretch>
            <a:fillRect/>
          </a:stretch>
        </p:blipFill>
        <p:spPr>
          <a:xfrm>
            <a:off x="4173121" y="1450849"/>
            <a:ext cx="3699253" cy="32012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Project Completion &amp; Export</a:t>
            </a:r>
            <a:endParaRPr sz="1100" i="0" u="none" strike="noStrike" cap="none">
              <a:solidFill>
                <a:srgbClr val="9CC83B"/>
              </a:solidFill>
              <a:latin typeface="Muli"/>
              <a:ea typeface="Muli"/>
              <a:cs typeface="Muli"/>
              <a:sym typeface="Muli"/>
            </a:endParaRPr>
          </a:p>
        </p:txBody>
      </p:sp>
      <p:sp>
        <p:nvSpPr>
          <p:cNvPr id="306" name="Google Shape;306;p39"/>
          <p:cNvSpPr txBox="1"/>
          <p:nvPr/>
        </p:nvSpPr>
        <p:spPr>
          <a:xfrm>
            <a:off x="1113848" y="1695287"/>
            <a:ext cx="4572000" cy="2814600"/>
          </a:xfrm>
          <a:prstGeom prst="rect">
            <a:avLst/>
          </a:prstGeom>
          <a:noFill/>
          <a:ln>
            <a:noFill/>
          </a:ln>
        </p:spPr>
        <p:txBody>
          <a:bodyPr spcFirstLastPara="1" wrap="square" lIns="91425" tIns="45700" rIns="91425" bIns="45700" anchor="t" anchorCtr="0">
            <a:noAutofit/>
          </a:bodyPr>
          <a:lstStyle/>
          <a:p>
            <a:pPr marL="457200" lvl="0" indent="-323850" algn="l" rtl="0">
              <a:lnSpc>
                <a:spcPct val="150000"/>
              </a:lnSpc>
              <a:spcBef>
                <a:spcPts val="0"/>
              </a:spcBef>
              <a:spcAft>
                <a:spcPts val="0"/>
              </a:spcAft>
              <a:buClr>
                <a:srgbClr val="2F4254"/>
              </a:buClr>
              <a:buSzPts val="1500"/>
              <a:buFont typeface="Muli"/>
              <a:buChar char="•"/>
            </a:pPr>
            <a:r>
              <a:rPr lang="en-US" sz="1500">
                <a:solidFill>
                  <a:srgbClr val="2F4254"/>
                </a:solidFill>
                <a:latin typeface="Muli"/>
                <a:ea typeface="Muli"/>
                <a:cs typeface="Muli"/>
                <a:sym typeface="Muli"/>
              </a:rPr>
              <a:t>Update Stage</a:t>
            </a:r>
            <a:endParaRPr sz="750">
              <a:latin typeface="Muli"/>
              <a:ea typeface="Muli"/>
              <a:cs typeface="Muli"/>
              <a:sym typeface="Muli"/>
            </a:endParaRPr>
          </a:p>
          <a:p>
            <a:pPr marL="457200" lvl="0" indent="-323850" algn="l" rtl="0">
              <a:lnSpc>
                <a:spcPct val="150000"/>
              </a:lnSpc>
              <a:spcBef>
                <a:spcPts val="0"/>
              </a:spcBef>
              <a:spcAft>
                <a:spcPts val="0"/>
              </a:spcAft>
              <a:buClr>
                <a:srgbClr val="2F4254"/>
              </a:buClr>
              <a:buSzPts val="1500"/>
              <a:buFont typeface="Muli"/>
              <a:buChar char="•"/>
            </a:pPr>
            <a:r>
              <a:rPr lang="en-US" sz="1500">
                <a:solidFill>
                  <a:srgbClr val="2F4254"/>
                </a:solidFill>
                <a:latin typeface="Muli"/>
                <a:ea typeface="Muli"/>
                <a:cs typeface="Muli"/>
                <a:sym typeface="Muli"/>
              </a:rPr>
              <a:t>Tasks &amp; Discussions</a:t>
            </a:r>
            <a:endParaRPr sz="750">
              <a:latin typeface="Muli"/>
              <a:ea typeface="Muli"/>
              <a:cs typeface="Muli"/>
              <a:sym typeface="Muli"/>
            </a:endParaRPr>
          </a:p>
          <a:p>
            <a:pPr marL="457200" lvl="0" indent="-323850" algn="l" rtl="0">
              <a:lnSpc>
                <a:spcPct val="150000"/>
              </a:lnSpc>
              <a:spcBef>
                <a:spcPts val="0"/>
              </a:spcBef>
              <a:spcAft>
                <a:spcPts val="0"/>
              </a:spcAft>
              <a:buClr>
                <a:srgbClr val="2F4254"/>
              </a:buClr>
              <a:buSzPts val="1500"/>
              <a:buFont typeface="Muli"/>
              <a:buChar char="•"/>
            </a:pPr>
            <a:r>
              <a:rPr lang="en-US" sz="1500">
                <a:solidFill>
                  <a:srgbClr val="2F4254"/>
                </a:solidFill>
                <a:latin typeface="Muli"/>
                <a:ea typeface="Muli"/>
                <a:cs typeface="Muli"/>
                <a:sym typeface="Muli"/>
              </a:rPr>
              <a:t>Mark Sections as Complete</a:t>
            </a:r>
            <a:endParaRPr sz="750">
              <a:latin typeface="Muli"/>
              <a:ea typeface="Muli"/>
              <a:cs typeface="Muli"/>
              <a:sym typeface="Muli"/>
            </a:endParaRPr>
          </a:p>
          <a:p>
            <a:pPr marL="457200" lvl="0" indent="-323850" algn="l" rtl="0">
              <a:lnSpc>
                <a:spcPct val="150000"/>
              </a:lnSpc>
              <a:spcBef>
                <a:spcPts val="0"/>
              </a:spcBef>
              <a:spcAft>
                <a:spcPts val="0"/>
              </a:spcAft>
              <a:buClr>
                <a:srgbClr val="2F4254"/>
              </a:buClr>
              <a:buSzPts val="1500"/>
              <a:buFont typeface="Muli"/>
              <a:buChar char="•"/>
            </a:pPr>
            <a:r>
              <a:rPr lang="en-US" sz="1500">
                <a:solidFill>
                  <a:srgbClr val="2F4254"/>
                </a:solidFill>
                <a:latin typeface="Muli"/>
                <a:ea typeface="Muli"/>
                <a:cs typeface="Muli"/>
                <a:sym typeface="Muli"/>
              </a:rPr>
              <a:t>Export Responses</a:t>
            </a:r>
            <a:endParaRPr sz="750">
              <a:latin typeface="Muli"/>
              <a:ea typeface="Muli"/>
              <a:cs typeface="Muli"/>
              <a:sym typeface="Muli"/>
            </a:endParaRPr>
          </a:p>
          <a:p>
            <a:pPr marL="914400" marR="0" lvl="0" indent="0" algn="l" rtl="0">
              <a:lnSpc>
                <a:spcPct val="150000"/>
              </a:lnSpc>
              <a:spcBef>
                <a:spcPts val="0"/>
              </a:spcBef>
              <a:spcAft>
                <a:spcPts val="0"/>
              </a:spcAft>
              <a:buNone/>
            </a:pPr>
            <a:endParaRPr sz="1200">
              <a:solidFill>
                <a:srgbClr val="2F4254"/>
              </a:solidFill>
              <a:latin typeface="Muli"/>
              <a:ea typeface="Muli"/>
              <a:cs typeface="Muli"/>
              <a:sym typeface="Muli"/>
            </a:endParaRPr>
          </a:p>
        </p:txBody>
      </p:sp>
      <p:pic>
        <p:nvPicPr>
          <p:cNvPr id="3" name="Picture 2" descr="Graphical user interface, text, application, email&#10;&#10;Description automatically generated">
            <a:extLst>
              <a:ext uri="{FF2B5EF4-FFF2-40B4-BE49-F238E27FC236}">
                <a16:creationId xmlns:a16="http://schemas.microsoft.com/office/drawing/2014/main" id="{11219BBB-4046-FBFD-294B-C9B971439E51}"/>
              </a:ext>
            </a:extLst>
          </p:cNvPr>
          <p:cNvPicPr>
            <a:picLocks noChangeAspect="1"/>
          </p:cNvPicPr>
          <p:nvPr/>
        </p:nvPicPr>
        <p:blipFill>
          <a:blip r:embed="rId3"/>
          <a:stretch>
            <a:fillRect/>
          </a:stretch>
        </p:blipFill>
        <p:spPr>
          <a:xfrm>
            <a:off x="4033505" y="1695287"/>
            <a:ext cx="3996647" cy="20848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Project Reporting</a:t>
            </a:r>
            <a:endParaRPr sz="1100" i="0" u="none" strike="noStrike" cap="none">
              <a:solidFill>
                <a:srgbClr val="9CC83B"/>
              </a:solidFill>
              <a:latin typeface="Muli"/>
              <a:ea typeface="Muli"/>
              <a:cs typeface="Muli"/>
              <a:sym typeface="Muli"/>
            </a:endParaRPr>
          </a:p>
        </p:txBody>
      </p:sp>
      <p:sp>
        <p:nvSpPr>
          <p:cNvPr id="314" name="Google Shape;314;p40"/>
          <p:cNvSpPr txBox="1"/>
          <p:nvPr/>
        </p:nvSpPr>
        <p:spPr>
          <a:xfrm>
            <a:off x="1339600" y="1792625"/>
            <a:ext cx="3575700" cy="12960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Project Overview</a:t>
            </a:r>
            <a:endParaRPr sz="75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Executive Dashboard</a:t>
            </a:r>
            <a:endParaRPr sz="750" i="0" u="none" strike="noStrike" cap="none">
              <a:solidFill>
                <a:srgbClr val="000000"/>
              </a:solidFill>
              <a:latin typeface="Muli"/>
              <a:ea typeface="Muli"/>
              <a:cs typeface="Muli"/>
              <a:sym typeface="Muli"/>
            </a:endParaRPr>
          </a:p>
          <a:p>
            <a:pPr marL="457200" marR="0" lvl="0" indent="-304800" algn="l" rtl="0">
              <a:lnSpc>
                <a:spcPct val="150000"/>
              </a:lnSpc>
              <a:spcBef>
                <a:spcPts val="0"/>
              </a:spcBef>
              <a:spcAft>
                <a:spcPts val="0"/>
              </a:spcAft>
              <a:buClr>
                <a:srgbClr val="2F4254"/>
              </a:buClr>
              <a:buSzPts val="1200"/>
              <a:buFont typeface="Muli"/>
              <a:buChar char="●"/>
            </a:pPr>
            <a:r>
              <a:rPr lang="en-US" sz="1500" i="0" u="none" strike="noStrike" cap="none">
                <a:solidFill>
                  <a:srgbClr val="2F4254"/>
                </a:solidFill>
                <a:latin typeface="Muli"/>
                <a:ea typeface="Muli"/>
                <a:cs typeface="Muli"/>
                <a:sym typeface="Muli"/>
              </a:rPr>
              <a:t>Task Report</a:t>
            </a:r>
            <a:endParaRPr sz="750" i="0" u="none" strike="noStrike" cap="none">
              <a:solidFill>
                <a:srgbClr val="000000"/>
              </a:solidFill>
              <a:latin typeface="Muli"/>
              <a:ea typeface="Muli"/>
              <a:cs typeface="Muli"/>
              <a:sym typeface="Muli"/>
            </a:endParaRPr>
          </a:p>
        </p:txBody>
      </p:sp>
      <p:pic>
        <p:nvPicPr>
          <p:cNvPr id="315" name="Google Shape;315;p40"/>
          <p:cNvPicPr preferRelativeResize="0"/>
          <p:nvPr/>
        </p:nvPicPr>
        <p:blipFill rotWithShape="1">
          <a:blip r:embed="rId3">
            <a:alphaModFix/>
          </a:blip>
          <a:srcRect l="2764" t="2729" r="3188" b="3804"/>
          <a:stretch/>
        </p:blipFill>
        <p:spPr>
          <a:xfrm>
            <a:off x="4738575" y="1220225"/>
            <a:ext cx="3075176" cy="1991724"/>
          </a:xfrm>
          <a:prstGeom prst="rect">
            <a:avLst/>
          </a:prstGeom>
          <a:noFill/>
          <a:ln>
            <a:noFill/>
          </a:ln>
          <a:effectLst>
            <a:outerShdw blurRad="57150" dist="19050" dir="5400000" algn="bl" rotWithShape="0">
              <a:srgbClr val="000000">
                <a:alpha val="50000"/>
              </a:srgbClr>
            </a:outerShdw>
          </a:effectLst>
        </p:spPr>
      </p:pic>
      <p:pic>
        <p:nvPicPr>
          <p:cNvPr id="316" name="Google Shape;316;p40"/>
          <p:cNvPicPr preferRelativeResize="0"/>
          <p:nvPr/>
        </p:nvPicPr>
        <p:blipFill rotWithShape="1">
          <a:blip r:embed="rId4">
            <a:alphaModFix/>
          </a:blip>
          <a:srcRect l="1352" t="5389" r="1352" b="9059"/>
          <a:stretch/>
        </p:blipFill>
        <p:spPr>
          <a:xfrm>
            <a:off x="4738575" y="3321400"/>
            <a:ext cx="3075174" cy="81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1"/>
          <p:cNvSpPr txBox="1"/>
          <p:nvPr/>
        </p:nvSpPr>
        <p:spPr>
          <a:xfrm>
            <a:off x="752473" y="1902544"/>
            <a:ext cx="6395700" cy="6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3500" dirty="0">
                <a:solidFill>
                  <a:srgbClr val="FFFFFF"/>
                </a:solidFill>
                <a:latin typeface="Muli"/>
                <a:ea typeface="Muli"/>
                <a:cs typeface="Muli"/>
                <a:sym typeface="Muli"/>
              </a:rPr>
              <a:t>Content Library</a:t>
            </a:r>
            <a:endParaRPr sz="3500" i="0" u="none" strike="noStrike" cap="none" dirty="0">
              <a:solidFill>
                <a:srgbClr val="FFFFFF"/>
              </a:solidFill>
              <a:latin typeface="Muli"/>
              <a:ea typeface="Muli"/>
              <a:cs typeface="Muli"/>
              <a:sym typeface="Mul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42"/>
          <p:cNvGrpSpPr/>
          <p:nvPr/>
        </p:nvGrpSpPr>
        <p:grpSpPr>
          <a:xfrm>
            <a:off x="1141932" y="1370240"/>
            <a:ext cx="2863531" cy="2860220"/>
            <a:chOff x="1141932" y="1370240"/>
            <a:chExt cx="2863531" cy="2860220"/>
          </a:xfrm>
        </p:grpSpPr>
        <p:grpSp>
          <p:nvGrpSpPr>
            <p:cNvPr id="327" name="Google Shape;327;p42"/>
            <p:cNvGrpSpPr/>
            <p:nvPr/>
          </p:nvGrpSpPr>
          <p:grpSpPr>
            <a:xfrm>
              <a:off x="1141932" y="1370240"/>
              <a:ext cx="2863531" cy="2860220"/>
              <a:chOff x="4482984" y="2404362"/>
              <a:chExt cx="3216728" cy="3213008"/>
            </a:xfrm>
          </p:grpSpPr>
          <p:grpSp>
            <p:nvGrpSpPr>
              <p:cNvPr id="328" name="Google Shape;328;p42"/>
              <p:cNvGrpSpPr/>
              <p:nvPr/>
            </p:nvGrpSpPr>
            <p:grpSpPr>
              <a:xfrm>
                <a:off x="4482984" y="2404362"/>
                <a:ext cx="3216728" cy="3213008"/>
                <a:chOff x="4482984" y="2404362"/>
                <a:chExt cx="3216728" cy="3213008"/>
              </a:xfrm>
            </p:grpSpPr>
            <p:pic>
              <p:nvPicPr>
                <p:cNvPr id="329" name="Google Shape;329;p42" descr="Diagram, icon&#10;&#10;Description automatically generated"/>
                <p:cNvPicPr preferRelativeResize="0"/>
                <p:nvPr/>
              </p:nvPicPr>
              <p:blipFill rotWithShape="1">
                <a:blip r:embed="rId3">
                  <a:alphaModFix/>
                </a:blip>
                <a:srcRect/>
                <a:stretch/>
              </p:blipFill>
              <p:spPr>
                <a:xfrm>
                  <a:off x="4482984" y="2404362"/>
                  <a:ext cx="3216728" cy="3213008"/>
                </a:xfrm>
                <a:prstGeom prst="rect">
                  <a:avLst/>
                </a:prstGeom>
                <a:noFill/>
                <a:ln>
                  <a:noFill/>
                </a:ln>
              </p:spPr>
            </p:pic>
            <p:sp>
              <p:nvSpPr>
                <p:cNvPr id="330" name="Google Shape;330;p42"/>
                <p:cNvSpPr/>
                <p:nvPr/>
              </p:nvSpPr>
              <p:spPr>
                <a:xfrm>
                  <a:off x="5435691" y="3356900"/>
                  <a:ext cx="1068600" cy="1068600"/>
                </a:xfrm>
                <a:prstGeom prst="ellipse">
                  <a:avLst/>
                </a:prstGeom>
                <a:solidFill>
                  <a:srgbClr val="E8E8E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pic>
            <p:nvPicPr>
              <p:cNvPr id="331" name="Google Shape;331;p42" descr="Logo, icon&#10;&#10;Description automatically generated"/>
              <p:cNvPicPr preferRelativeResize="0"/>
              <p:nvPr/>
            </p:nvPicPr>
            <p:blipFill rotWithShape="1">
              <a:blip r:embed="rId4">
                <a:alphaModFix/>
              </a:blip>
              <a:srcRect r="79043"/>
              <a:stretch/>
            </p:blipFill>
            <p:spPr>
              <a:xfrm>
                <a:off x="5799880" y="3601586"/>
                <a:ext cx="422894" cy="579235"/>
              </a:xfrm>
              <a:prstGeom prst="rect">
                <a:avLst/>
              </a:prstGeom>
              <a:noFill/>
              <a:ln>
                <a:noFill/>
              </a:ln>
            </p:spPr>
          </p:pic>
        </p:grpSp>
        <p:pic>
          <p:nvPicPr>
            <p:cNvPr id="332" name="Google Shape;332;p42"/>
            <p:cNvPicPr preferRelativeResize="0"/>
            <p:nvPr/>
          </p:nvPicPr>
          <p:blipFill>
            <a:blip r:embed="rId5">
              <a:alphaModFix/>
            </a:blip>
            <a:stretch>
              <a:fillRect/>
            </a:stretch>
          </p:blipFill>
          <p:spPr>
            <a:xfrm>
              <a:off x="2298143" y="2429790"/>
              <a:ext cx="352574" cy="520605"/>
            </a:xfrm>
            <a:prstGeom prst="rect">
              <a:avLst/>
            </a:prstGeom>
            <a:noFill/>
            <a:ln>
              <a:noFill/>
            </a:ln>
          </p:spPr>
        </p:pic>
        <p:pic>
          <p:nvPicPr>
            <p:cNvPr id="333" name="Google Shape;333;p42"/>
            <p:cNvPicPr preferRelativeResize="0"/>
            <p:nvPr/>
          </p:nvPicPr>
          <p:blipFill>
            <a:blip r:embed="rId6">
              <a:alphaModFix/>
            </a:blip>
            <a:stretch>
              <a:fillRect/>
            </a:stretch>
          </p:blipFill>
          <p:spPr>
            <a:xfrm>
              <a:off x="1346738" y="2208025"/>
              <a:ext cx="417675" cy="377600"/>
            </a:xfrm>
            <a:prstGeom prst="rect">
              <a:avLst/>
            </a:prstGeom>
            <a:noFill/>
            <a:ln>
              <a:noFill/>
            </a:ln>
          </p:spPr>
        </p:pic>
        <p:pic>
          <p:nvPicPr>
            <p:cNvPr id="334" name="Google Shape;334;p42"/>
            <p:cNvPicPr preferRelativeResize="0"/>
            <p:nvPr/>
          </p:nvPicPr>
          <p:blipFill>
            <a:blip r:embed="rId7">
              <a:alphaModFix/>
            </a:blip>
            <a:stretch>
              <a:fillRect/>
            </a:stretch>
          </p:blipFill>
          <p:spPr>
            <a:xfrm>
              <a:off x="2265588" y="1506686"/>
              <a:ext cx="417678" cy="401212"/>
            </a:xfrm>
            <a:prstGeom prst="rect">
              <a:avLst/>
            </a:prstGeom>
            <a:noFill/>
            <a:ln>
              <a:noFill/>
            </a:ln>
          </p:spPr>
        </p:pic>
        <p:pic>
          <p:nvPicPr>
            <p:cNvPr id="335" name="Google Shape;335;p42"/>
            <p:cNvPicPr preferRelativeResize="0"/>
            <p:nvPr/>
          </p:nvPicPr>
          <p:blipFill>
            <a:blip r:embed="rId8">
              <a:alphaModFix/>
            </a:blip>
            <a:stretch>
              <a:fillRect/>
            </a:stretch>
          </p:blipFill>
          <p:spPr>
            <a:xfrm>
              <a:off x="3251975" y="2274063"/>
              <a:ext cx="327301" cy="311574"/>
            </a:xfrm>
            <a:prstGeom prst="rect">
              <a:avLst/>
            </a:prstGeom>
            <a:noFill/>
            <a:ln>
              <a:noFill/>
            </a:ln>
          </p:spPr>
        </p:pic>
        <p:pic>
          <p:nvPicPr>
            <p:cNvPr id="336" name="Google Shape;336;p42"/>
            <p:cNvPicPr preferRelativeResize="0"/>
            <p:nvPr/>
          </p:nvPicPr>
          <p:blipFill>
            <a:blip r:embed="rId9">
              <a:alphaModFix/>
            </a:blip>
            <a:stretch>
              <a:fillRect/>
            </a:stretch>
          </p:blipFill>
          <p:spPr>
            <a:xfrm>
              <a:off x="2924600" y="3322625"/>
              <a:ext cx="253374" cy="311550"/>
            </a:xfrm>
            <a:prstGeom prst="rect">
              <a:avLst/>
            </a:prstGeom>
            <a:noFill/>
            <a:ln>
              <a:noFill/>
            </a:ln>
          </p:spPr>
        </p:pic>
        <p:pic>
          <p:nvPicPr>
            <p:cNvPr id="337" name="Google Shape;337;p42"/>
            <p:cNvPicPr preferRelativeResize="0"/>
            <p:nvPr/>
          </p:nvPicPr>
          <p:blipFill>
            <a:blip r:embed="rId10">
              <a:alphaModFix/>
            </a:blip>
            <a:stretch>
              <a:fillRect/>
            </a:stretch>
          </p:blipFill>
          <p:spPr>
            <a:xfrm>
              <a:off x="1764424" y="3324427"/>
              <a:ext cx="327300" cy="307923"/>
            </a:xfrm>
            <a:prstGeom prst="rect">
              <a:avLst/>
            </a:prstGeom>
            <a:noFill/>
            <a:ln>
              <a:noFill/>
            </a:ln>
          </p:spPr>
        </p:pic>
      </p:grpSp>
      <p:sp>
        <p:nvSpPr>
          <p:cNvPr id="338" name="Google Shape;338;p42"/>
          <p:cNvSpPr txBox="1"/>
          <p:nvPr/>
        </p:nvSpPr>
        <p:spPr>
          <a:xfrm>
            <a:off x="4664221" y="1729999"/>
            <a:ext cx="4572000" cy="2442900"/>
          </a:xfrm>
          <a:prstGeom prst="rect">
            <a:avLst/>
          </a:prstGeom>
          <a:noFill/>
          <a:ln>
            <a:noFill/>
          </a:ln>
        </p:spPr>
        <p:txBody>
          <a:bodyPr spcFirstLastPara="1" wrap="square" lIns="91425" tIns="45700" rIns="91425" bIns="45700" anchor="t" anchorCtr="0">
            <a:noAutofit/>
          </a:bodyPr>
          <a:lstStyle/>
          <a:p>
            <a:pPr marL="214312" marR="0" lvl="0" indent="-201612" algn="l" rtl="0">
              <a:lnSpc>
                <a:spcPct val="100000"/>
              </a:lnSpc>
              <a:spcBef>
                <a:spcPts val="0"/>
              </a:spcBef>
              <a:spcAft>
                <a:spcPts val="0"/>
              </a:spcAft>
              <a:buClr>
                <a:srgbClr val="2E4254"/>
              </a:buClr>
              <a:buSzPts val="1600"/>
              <a:buFont typeface="Muli"/>
              <a:buChar char="•"/>
            </a:pPr>
            <a:r>
              <a:rPr lang="en-US" sz="1350" i="0" u="none" strike="noStrike" cap="none">
                <a:solidFill>
                  <a:srgbClr val="2E4254"/>
                </a:solidFill>
                <a:latin typeface="Muli"/>
                <a:ea typeface="Muli"/>
                <a:cs typeface="Muli"/>
                <a:sym typeface="Muli"/>
              </a:rPr>
              <a:t>What, Why, &amp; How?</a:t>
            </a:r>
            <a:endParaRPr sz="1800" i="0" u="none" strike="noStrike" cap="none">
              <a:solidFill>
                <a:srgbClr val="000000"/>
              </a:solidFill>
              <a:latin typeface="Muli"/>
              <a:ea typeface="Muli"/>
              <a:cs typeface="Muli"/>
              <a:sym typeface="Muli"/>
            </a:endParaRPr>
          </a:p>
          <a:p>
            <a:pPr marL="214312" marR="0" lvl="0" indent="-201612" algn="l" rtl="0">
              <a:lnSpc>
                <a:spcPct val="100000"/>
              </a:lnSpc>
              <a:spcBef>
                <a:spcPts val="750"/>
              </a:spcBef>
              <a:spcAft>
                <a:spcPts val="0"/>
              </a:spcAft>
              <a:buClr>
                <a:srgbClr val="2E4254"/>
              </a:buClr>
              <a:buSzPts val="1600"/>
              <a:buFont typeface="Muli"/>
              <a:buChar char="•"/>
            </a:pPr>
            <a:r>
              <a:rPr lang="en-US" sz="1350" i="0" u="none" strike="noStrike" cap="none">
                <a:solidFill>
                  <a:srgbClr val="2E4254"/>
                </a:solidFill>
                <a:latin typeface="Muli"/>
                <a:ea typeface="Muli"/>
                <a:cs typeface="Muli"/>
                <a:sym typeface="Muli"/>
              </a:rPr>
              <a:t>Content Management Team</a:t>
            </a:r>
            <a:endParaRPr sz="1800" i="0" u="none" strike="noStrike" cap="none">
              <a:solidFill>
                <a:srgbClr val="000000"/>
              </a:solidFill>
              <a:latin typeface="Muli"/>
              <a:ea typeface="Muli"/>
              <a:cs typeface="Muli"/>
              <a:sym typeface="Muli"/>
            </a:endParaRPr>
          </a:p>
          <a:p>
            <a:pPr marL="214312" marR="0" lvl="0" indent="-201612" algn="l" rtl="0">
              <a:lnSpc>
                <a:spcPct val="100000"/>
              </a:lnSpc>
              <a:spcBef>
                <a:spcPts val="750"/>
              </a:spcBef>
              <a:spcAft>
                <a:spcPts val="0"/>
              </a:spcAft>
              <a:buClr>
                <a:srgbClr val="2E4254"/>
              </a:buClr>
              <a:buSzPts val="1600"/>
              <a:buFont typeface="Muli"/>
              <a:buChar char="•"/>
            </a:pPr>
            <a:r>
              <a:rPr lang="en-US" sz="1350" i="0" u="none" strike="noStrike" cap="none">
                <a:solidFill>
                  <a:srgbClr val="2E4254"/>
                </a:solidFill>
                <a:latin typeface="Muli"/>
                <a:ea typeface="Muli"/>
                <a:cs typeface="Muli"/>
                <a:sym typeface="Muli"/>
              </a:rPr>
              <a:t>Content Owners &amp; Review Cycles</a:t>
            </a:r>
            <a:endParaRPr sz="1800" i="0" u="none" strike="noStrike" cap="none">
              <a:solidFill>
                <a:srgbClr val="000000"/>
              </a:solidFill>
              <a:latin typeface="Muli"/>
              <a:ea typeface="Muli"/>
              <a:cs typeface="Muli"/>
              <a:sym typeface="Muli"/>
            </a:endParaRPr>
          </a:p>
          <a:p>
            <a:pPr marL="214312" marR="0" lvl="0" indent="-201612" algn="l" rtl="0">
              <a:lnSpc>
                <a:spcPct val="100000"/>
              </a:lnSpc>
              <a:spcBef>
                <a:spcPts val="750"/>
              </a:spcBef>
              <a:spcAft>
                <a:spcPts val="0"/>
              </a:spcAft>
              <a:buClr>
                <a:srgbClr val="2E4254"/>
              </a:buClr>
              <a:buSzPts val="1600"/>
              <a:buFont typeface="Muli"/>
              <a:buChar char="•"/>
            </a:pPr>
            <a:r>
              <a:rPr lang="en-US" sz="1350" i="0" u="none" strike="noStrike" cap="none">
                <a:solidFill>
                  <a:srgbClr val="2E4254"/>
                </a:solidFill>
                <a:latin typeface="Muli"/>
                <a:ea typeface="Muli"/>
                <a:cs typeface="Muli"/>
                <a:sym typeface="Muli"/>
              </a:rPr>
              <a:t>Organization Strategy</a:t>
            </a:r>
            <a:endParaRPr sz="1800" i="0" u="none" strike="noStrike" cap="none">
              <a:solidFill>
                <a:srgbClr val="000000"/>
              </a:solidFill>
              <a:latin typeface="Muli"/>
              <a:ea typeface="Muli"/>
              <a:cs typeface="Muli"/>
              <a:sym typeface="Muli"/>
            </a:endParaRPr>
          </a:p>
          <a:p>
            <a:pPr marL="214312" marR="0" lvl="0" indent="-201612" algn="l" rtl="0">
              <a:lnSpc>
                <a:spcPct val="100000"/>
              </a:lnSpc>
              <a:spcBef>
                <a:spcPts val="750"/>
              </a:spcBef>
              <a:spcAft>
                <a:spcPts val="0"/>
              </a:spcAft>
              <a:buClr>
                <a:srgbClr val="2E4254"/>
              </a:buClr>
              <a:buSzPts val="1600"/>
              <a:buFont typeface="Muli"/>
              <a:buChar char="•"/>
            </a:pPr>
            <a:r>
              <a:rPr lang="en-US" sz="1350" i="0" u="none" strike="noStrike" cap="none">
                <a:solidFill>
                  <a:srgbClr val="2E4254"/>
                </a:solidFill>
                <a:latin typeface="Muli"/>
                <a:ea typeface="Muli"/>
                <a:cs typeface="Muli"/>
                <a:sym typeface="Muli"/>
              </a:rPr>
              <a:t>Moderation</a:t>
            </a:r>
            <a:endParaRPr sz="1800" i="0" u="none" strike="noStrike" cap="none">
              <a:solidFill>
                <a:srgbClr val="000000"/>
              </a:solidFill>
              <a:latin typeface="Muli"/>
              <a:ea typeface="Muli"/>
              <a:cs typeface="Muli"/>
              <a:sym typeface="Muli"/>
            </a:endParaRPr>
          </a:p>
          <a:p>
            <a:pPr marL="214312" marR="0" lvl="0" indent="-201612" algn="l" rtl="0">
              <a:lnSpc>
                <a:spcPct val="100000"/>
              </a:lnSpc>
              <a:spcBef>
                <a:spcPts val="750"/>
              </a:spcBef>
              <a:spcAft>
                <a:spcPts val="0"/>
              </a:spcAft>
              <a:buClr>
                <a:srgbClr val="2E4254"/>
              </a:buClr>
              <a:buSzPts val="1600"/>
              <a:buFont typeface="Muli"/>
              <a:buChar char="•"/>
            </a:pPr>
            <a:r>
              <a:rPr lang="en-US" sz="1350" i="0" u="none" strike="noStrike" cap="none">
                <a:solidFill>
                  <a:srgbClr val="2E4254"/>
                </a:solidFill>
                <a:latin typeface="Muli"/>
                <a:ea typeface="Muli"/>
                <a:cs typeface="Muli"/>
                <a:sym typeface="Muli"/>
              </a:rPr>
              <a:t>Reporting</a:t>
            </a:r>
            <a:endParaRPr sz="1800" i="0" u="none" strike="noStrike" cap="none">
              <a:solidFill>
                <a:srgbClr val="000000"/>
              </a:solidFill>
              <a:latin typeface="Muli"/>
              <a:ea typeface="Muli"/>
              <a:cs typeface="Muli"/>
              <a:sym typeface="Muli"/>
            </a:endParaRPr>
          </a:p>
        </p:txBody>
      </p:sp>
      <p:sp>
        <p:nvSpPr>
          <p:cNvPr id="339" name="Google Shape;339;p42"/>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Answer Library Agenda</a:t>
            </a:r>
            <a:endParaRPr sz="1100" i="0" u="none" strike="noStrike" cap="none">
              <a:solidFill>
                <a:srgbClr val="9CC83B"/>
              </a:solidFill>
              <a:latin typeface="Muli"/>
              <a:ea typeface="Muli"/>
              <a:cs typeface="Muli"/>
              <a:sym typeface="Mul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What, Why, and How?</a:t>
            </a:r>
            <a:endParaRPr sz="1100" i="0" u="none" strike="noStrike" cap="none">
              <a:solidFill>
                <a:srgbClr val="9CC83B"/>
              </a:solidFill>
              <a:latin typeface="Muli"/>
              <a:ea typeface="Muli"/>
              <a:cs typeface="Muli"/>
              <a:sym typeface="Muli"/>
            </a:endParaRPr>
          </a:p>
        </p:txBody>
      </p:sp>
      <p:pic>
        <p:nvPicPr>
          <p:cNvPr id="3" name="Picture 2" descr="Graphical user interface, text, application, email&#10;&#10;Description automatically generated">
            <a:extLst>
              <a:ext uri="{FF2B5EF4-FFF2-40B4-BE49-F238E27FC236}">
                <a16:creationId xmlns:a16="http://schemas.microsoft.com/office/drawing/2014/main" id="{5EEDD0ED-0188-5059-9F68-2DC12BD5F823}"/>
              </a:ext>
            </a:extLst>
          </p:cNvPr>
          <p:cNvPicPr>
            <a:picLocks noChangeAspect="1"/>
          </p:cNvPicPr>
          <p:nvPr/>
        </p:nvPicPr>
        <p:blipFill>
          <a:blip r:embed="rId3"/>
          <a:stretch>
            <a:fillRect/>
          </a:stretch>
        </p:blipFill>
        <p:spPr>
          <a:xfrm>
            <a:off x="1047964" y="1419842"/>
            <a:ext cx="7048072" cy="26354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p:nvPr/>
        </p:nvSpPr>
        <p:spPr>
          <a:xfrm>
            <a:off x="816317" y="1573361"/>
            <a:ext cx="35136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a:solidFill>
                  <a:srgbClr val="FFFFFF"/>
                </a:solidFill>
                <a:latin typeface="Muli"/>
                <a:ea typeface="Muli"/>
                <a:cs typeface="Muli"/>
                <a:sym typeface="Muli"/>
              </a:rPr>
              <a:t>Content Management Team</a:t>
            </a:r>
            <a:endParaRPr sz="1100" i="0" u="none" strike="noStrike" cap="none">
              <a:solidFill>
                <a:srgbClr val="FFFFFF"/>
              </a:solidFill>
              <a:latin typeface="Muli"/>
              <a:ea typeface="Muli"/>
              <a:cs typeface="Muli"/>
              <a:sym typeface="Muli"/>
            </a:endParaRPr>
          </a:p>
        </p:txBody>
      </p:sp>
      <p:sp>
        <p:nvSpPr>
          <p:cNvPr id="351" name="Google Shape;351;p44"/>
          <p:cNvSpPr txBox="1"/>
          <p:nvPr/>
        </p:nvSpPr>
        <p:spPr>
          <a:xfrm>
            <a:off x="4912959" y="1322341"/>
            <a:ext cx="3152700" cy="317400"/>
          </a:xfrm>
          <a:prstGeom prst="rect">
            <a:avLst/>
          </a:prstGeom>
          <a:noFill/>
          <a:ln>
            <a:noFill/>
          </a:ln>
        </p:spPr>
        <p:txBody>
          <a:bodyPr spcFirstLastPara="1" wrap="square" lIns="68550" tIns="34275" rIns="68550" bIns="34275" anchor="t" anchorCtr="0">
            <a:noAutofit/>
          </a:bodyPr>
          <a:lstStyle/>
          <a:p>
            <a:pPr marL="0" marR="0" lvl="0" indent="0" algn="l" rtl="0">
              <a:lnSpc>
                <a:spcPct val="114000"/>
              </a:lnSpc>
              <a:spcBef>
                <a:spcPts val="0"/>
              </a:spcBef>
              <a:spcAft>
                <a:spcPts val="0"/>
              </a:spcAft>
              <a:buNone/>
            </a:pPr>
            <a:r>
              <a:rPr lang="en-US" sz="1600">
                <a:solidFill>
                  <a:srgbClr val="2E4254"/>
                </a:solidFill>
                <a:latin typeface="Muli"/>
                <a:ea typeface="Muli"/>
                <a:cs typeface="Muli"/>
                <a:sym typeface="Muli"/>
              </a:rPr>
              <a:t>List your Content Owners here</a:t>
            </a:r>
            <a:endParaRPr sz="1600" i="0" u="none" strike="noStrike" cap="none">
              <a:solidFill>
                <a:srgbClr val="000000"/>
              </a:solidFill>
              <a:latin typeface="Muli"/>
              <a:ea typeface="Muli"/>
              <a:cs typeface="Muli"/>
              <a:sym typeface="Muli"/>
            </a:endParaRPr>
          </a:p>
        </p:txBody>
      </p:sp>
      <p:sp>
        <p:nvSpPr>
          <p:cNvPr id="352" name="Google Shape;352;p44"/>
          <p:cNvSpPr txBox="1"/>
          <p:nvPr/>
        </p:nvSpPr>
        <p:spPr>
          <a:xfrm>
            <a:off x="4912953" y="2357094"/>
            <a:ext cx="2843700" cy="276900"/>
          </a:xfrm>
          <a:prstGeom prst="rect">
            <a:avLst/>
          </a:prstGeom>
          <a:noFill/>
          <a:ln>
            <a:noFill/>
          </a:ln>
        </p:spPr>
        <p:txBody>
          <a:bodyPr spcFirstLastPara="1" wrap="square" lIns="68550" tIns="34275" rIns="68550" bIns="34275" anchor="t" anchorCtr="0">
            <a:noAutofit/>
          </a:bodyPr>
          <a:lstStyle/>
          <a:p>
            <a:pPr marL="0" marR="0" lvl="0" indent="0" algn="l" rtl="0">
              <a:lnSpc>
                <a:spcPct val="114000"/>
              </a:lnSpc>
              <a:spcBef>
                <a:spcPts val="0"/>
              </a:spcBef>
              <a:spcAft>
                <a:spcPts val="0"/>
              </a:spcAft>
              <a:buNone/>
            </a:pPr>
            <a:r>
              <a:rPr lang="en-US" sz="1600">
                <a:solidFill>
                  <a:srgbClr val="2E4254"/>
                </a:solidFill>
                <a:latin typeface="Muli"/>
                <a:ea typeface="Muli"/>
                <a:cs typeface="Muli"/>
                <a:sym typeface="Muli"/>
              </a:rPr>
              <a:t>List your Moderators here</a:t>
            </a:r>
            <a:endParaRPr sz="1600" i="0" u="none" strike="noStrike" cap="none">
              <a:solidFill>
                <a:srgbClr val="000000"/>
              </a:solidFill>
              <a:latin typeface="Muli"/>
              <a:ea typeface="Muli"/>
              <a:cs typeface="Muli"/>
              <a:sym typeface="Muli"/>
            </a:endParaRPr>
          </a:p>
        </p:txBody>
      </p:sp>
      <p:sp>
        <p:nvSpPr>
          <p:cNvPr id="353" name="Google Shape;353;p44"/>
          <p:cNvSpPr txBox="1"/>
          <p:nvPr/>
        </p:nvSpPr>
        <p:spPr>
          <a:xfrm>
            <a:off x="4912940" y="3482141"/>
            <a:ext cx="4227000" cy="276900"/>
          </a:xfrm>
          <a:prstGeom prst="rect">
            <a:avLst/>
          </a:prstGeom>
          <a:noFill/>
          <a:ln>
            <a:noFill/>
          </a:ln>
        </p:spPr>
        <p:txBody>
          <a:bodyPr spcFirstLastPara="1" wrap="square" lIns="68550" tIns="34275" rIns="68550" bIns="34275" anchor="t" anchorCtr="0">
            <a:noAutofit/>
          </a:bodyPr>
          <a:lstStyle/>
          <a:p>
            <a:pPr marL="0" marR="0" lvl="0" indent="0" algn="l" rtl="0">
              <a:lnSpc>
                <a:spcPct val="114000"/>
              </a:lnSpc>
              <a:spcBef>
                <a:spcPts val="0"/>
              </a:spcBef>
              <a:spcAft>
                <a:spcPts val="0"/>
              </a:spcAft>
              <a:buNone/>
            </a:pPr>
            <a:r>
              <a:rPr lang="en-US" sz="1600">
                <a:solidFill>
                  <a:srgbClr val="2E4254"/>
                </a:solidFill>
                <a:latin typeface="Muli"/>
                <a:ea typeface="Muli"/>
                <a:cs typeface="Muli"/>
                <a:sym typeface="Muli"/>
              </a:rPr>
              <a:t>List your Admins here</a:t>
            </a:r>
            <a:endParaRPr sz="1600" i="0" u="none" strike="noStrike" cap="none">
              <a:solidFill>
                <a:srgbClr val="000000"/>
              </a:solidFill>
              <a:latin typeface="Muli"/>
              <a:ea typeface="Muli"/>
              <a:cs typeface="Muli"/>
              <a:sym typeface="Muli"/>
            </a:endParaRPr>
          </a:p>
        </p:txBody>
      </p:sp>
      <p:sp>
        <p:nvSpPr>
          <p:cNvPr id="354" name="Google Shape;354;p44"/>
          <p:cNvSpPr/>
          <p:nvPr/>
        </p:nvSpPr>
        <p:spPr>
          <a:xfrm>
            <a:off x="3910850" y="1119550"/>
            <a:ext cx="723000" cy="723000"/>
          </a:xfrm>
          <a:prstGeom prst="ellipse">
            <a:avLst/>
          </a:prstGeom>
          <a:solidFill>
            <a:srgbClr val="9CC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4"/>
          <p:cNvSpPr/>
          <p:nvPr/>
        </p:nvSpPr>
        <p:spPr>
          <a:xfrm>
            <a:off x="3910850" y="2189325"/>
            <a:ext cx="723000" cy="723000"/>
          </a:xfrm>
          <a:prstGeom prst="ellipse">
            <a:avLst/>
          </a:prstGeom>
          <a:solidFill>
            <a:srgbClr val="9CC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4"/>
          <p:cNvSpPr/>
          <p:nvPr/>
        </p:nvSpPr>
        <p:spPr>
          <a:xfrm>
            <a:off x="3910850" y="3259100"/>
            <a:ext cx="723000" cy="723000"/>
          </a:xfrm>
          <a:prstGeom prst="ellipse">
            <a:avLst/>
          </a:prstGeom>
          <a:solidFill>
            <a:srgbClr val="9CC8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44"/>
          <p:cNvPicPr preferRelativeResize="0"/>
          <p:nvPr/>
        </p:nvPicPr>
        <p:blipFill>
          <a:blip r:embed="rId3">
            <a:alphaModFix/>
          </a:blip>
          <a:stretch>
            <a:fillRect/>
          </a:stretch>
        </p:blipFill>
        <p:spPr>
          <a:xfrm>
            <a:off x="4053275" y="3415823"/>
            <a:ext cx="438150" cy="409575"/>
          </a:xfrm>
          <a:prstGeom prst="rect">
            <a:avLst/>
          </a:prstGeom>
          <a:noFill/>
          <a:ln>
            <a:noFill/>
          </a:ln>
        </p:spPr>
      </p:pic>
      <p:pic>
        <p:nvPicPr>
          <p:cNvPr id="358" name="Google Shape;358;p44"/>
          <p:cNvPicPr preferRelativeResize="0"/>
          <p:nvPr/>
        </p:nvPicPr>
        <p:blipFill>
          <a:blip r:embed="rId4">
            <a:alphaModFix/>
          </a:blip>
          <a:stretch>
            <a:fillRect/>
          </a:stretch>
        </p:blipFill>
        <p:spPr>
          <a:xfrm>
            <a:off x="4062800" y="2341286"/>
            <a:ext cx="419100" cy="419100"/>
          </a:xfrm>
          <a:prstGeom prst="rect">
            <a:avLst/>
          </a:prstGeom>
          <a:noFill/>
          <a:ln>
            <a:noFill/>
          </a:ln>
        </p:spPr>
      </p:pic>
      <p:pic>
        <p:nvPicPr>
          <p:cNvPr id="359" name="Google Shape;359;p44"/>
          <p:cNvPicPr preferRelativeResize="0"/>
          <p:nvPr/>
        </p:nvPicPr>
        <p:blipFill>
          <a:blip r:embed="rId5">
            <a:alphaModFix/>
          </a:blip>
          <a:stretch>
            <a:fillRect/>
          </a:stretch>
        </p:blipFill>
        <p:spPr>
          <a:xfrm>
            <a:off x="4091375" y="1247698"/>
            <a:ext cx="361950" cy="466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5"/>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Owners &amp; Review Cycles</a:t>
            </a:r>
            <a:endParaRPr sz="1100" i="0" u="none" strike="noStrike" cap="none">
              <a:solidFill>
                <a:srgbClr val="9CC83B"/>
              </a:solidFill>
              <a:latin typeface="Muli"/>
              <a:ea typeface="Muli"/>
              <a:cs typeface="Muli"/>
              <a:sym typeface="Muli"/>
            </a:endParaRPr>
          </a:p>
        </p:txBody>
      </p:sp>
      <p:sp>
        <p:nvSpPr>
          <p:cNvPr id="366" name="Google Shape;366;p45"/>
          <p:cNvSpPr txBox="1"/>
          <p:nvPr/>
        </p:nvSpPr>
        <p:spPr>
          <a:xfrm>
            <a:off x="793800" y="1868825"/>
            <a:ext cx="4471200" cy="129600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50000"/>
              </a:lnSpc>
              <a:spcBef>
                <a:spcPts val="0"/>
              </a:spcBef>
              <a:spcAft>
                <a:spcPts val="0"/>
              </a:spcAft>
              <a:buClr>
                <a:srgbClr val="2F4254"/>
              </a:buClr>
              <a:buSzPts val="1100"/>
              <a:buFont typeface="Muli"/>
              <a:buChar char="●"/>
            </a:pPr>
            <a:r>
              <a:rPr lang="en-US">
                <a:solidFill>
                  <a:srgbClr val="2F4254"/>
                </a:solidFill>
                <a:latin typeface="Muli"/>
                <a:ea typeface="Muli"/>
                <a:cs typeface="Muli"/>
                <a:sym typeface="Muli"/>
              </a:rPr>
              <a:t>Your Content Owners here</a:t>
            </a:r>
            <a:endParaRPr sz="650" i="0" u="none" strike="noStrike" cap="none">
              <a:solidFill>
                <a:srgbClr val="000000"/>
              </a:solidFill>
              <a:latin typeface="Muli"/>
              <a:ea typeface="Muli"/>
              <a:cs typeface="Muli"/>
              <a:sym typeface="Muli"/>
            </a:endParaRPr>
          </a:p>
          <a:p>
            <a:pPr marL="457200" marR="0" lvl="0" indent="-298450" algn="l" rtl="0">
              <a:lnSpc>
                <a:spcPct val="150000"/>
              </a:lnSpc>
              <a:spcBef>
                <a:spcPts val="0"/>
              </a:spcBef>
              <a:spcAft>
                <a:spcPts val="0"/>
              </a:spcAft>
              <a:buClr>
                <a:srgbClr val="2F4254"/>
              </a:buClr>
              <a:buSzPts val="1100"/>
              <a:buFont typeface="Muli"/>
              <a:buChar char="●"/>
            </a:pPr>
            <a:r>
              <a:rPr lang="en-US">
                <a:solidFill>
                  <a:srgbClr val="2F4254"/>
                </a:solidFill>
                <a:latin typeface="Muli"/>
                <a:ea typeface="Muli"/>
                <a:cs typeface="Muli"/>
                <a:sym typeface="Muli"/>
              </a:rPr>
              <a:t>Reviews will be conducted every </a:t>
            </a:r>
            <a:br>
              <a:rPr lang="en-US">
                <a:solidFill>
                  <a:srgbClr val="2F4254"/>
                </a:solidFill>
                <a:latin typeface="Muli"/>
                <a:ea typeface="Muli"/>
                <a:cs typeface="Muli"/>
                <a:sym typeface="Muli"/>
              </a:rPr>
            </a:br>
            <a:r>
              <a:rPr lang="en-US">
                <a:solidFill>
                  <a:srgbClr val="2F4254"/>
                </a:solidFill>
                <a:latin typeface="Muli"/>
                <a:ea typeface="Muli"/>
                <a:cs typeface="Muli"/>
                <a:sym typeface="Muli"/>
              </a:rPr>
              <a:t>“X” months</a:t>
            </a:r>
            <a:endParaRPr sz="650" i="0" u="none" strike="noStrike" cap="none">
              <a:solidFill>
                <a:srgbClr val="000000"/>
              </a:solidFill>
              <a:latin typeface="Muli"/>
              <a:ea typeface="Muli"/>
              <a:cs typeface="Muli"/>
              <a:sym typeface="Muli"/>
            </a:endParaRPr>
          </a:p>
          <a:p>
            <a:pPr marL="457200" marR="0" lvl="0" indent="0" algn="l" rtl="0">
              <a:lnSpc>
                <a:spcPct val="150000"/>
              </a:lnSpc>
              <a:spcBef>
                <a:spcPts val="0"/>
              </a:spcBef>
              <a:spcAft>
                <a:spcPts val="0"/>
              </a:spcAft>
              <a:buNone/>
            </a:pPr>
            <a:endParaRPr sz="650" i="0" u="none" strike="noStrike" cap="none">
              <a:solidFill>
                <a:srgbClr val="000000"/>
              </a:solidFill>
              <a:latin typeface="Muli"/>
              <a:ea typeface="Muli"/>
              <a:cs typeface="Muli"/>
              <a:sym typeface="Muli"/>
            </a:endParaRPr>
          </a:p>
        </p:txBody>
      </p:sp>
      <p:pic>
        <p:nvPicPr>
          <p:cNvPr id="3" name="Picture 2" descr="Graphical user interface, application&#10;&#10;Description automatically generated">
            <a:extLst>
              <a:ext uri="{FF2B5EF4-FFF2-40B4-BE49-F238E27FC236}">
                <a16:creationId xmlns:a16="http://schemas.microsoft.com/office/drawing/2014/main" id="{2CAC57AF-DA67-16CB-016E-5A17A7BEF252}"/>
              </a:ext>
            </a:extLst>
          </p:cNvPr>
          <p:cNvPicPr>
            <a:picLocks noChangeAspect="1"/>
          </p:cNvPicPr>
          <p:nvPr/>
        </p:nvPicPr>
        <p:blipFill>
          <a:blip r:embed="rId3"/>
          <a:stretch>
            <a:fillRect/>
          </a:stretch>
        </p:blipFill>
        <p:spPr>
          <a:xfrm>
            <a:off x="3848537" y="1469279"/>
            <a:ext cx="4827989" cy="287797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Organization Strategy</a:t>
            </a:r>
            <a:endParaRPr sz="1100" i="0" u="none" strike="noStrike" cap="none">
              <a:solidFill>
                <a:srgbClr val="9CC83B"/>
              </a:solidFill>
              <a:latin typeface="Muli"/>
              <a:ea typeface="Muli"/>
              <a:cs typeface="Muli"/>
              <a:sym typeface="Muli"/>
            </a:endParaRPr>
          </a:p>
        </p:txBody>
      </p:sp>
      <p:sp>
        <p:nvSpPr>
          <p:cNvPr id="385" name="Google Shape;385;p46"/>
          <p:cNvSpPr txBox="1"/>
          <p:nvPr/>
        </p:nvSpPr>
        <p:spPr>
          <a:xfrm>
            <a:off x="1848068" y="1252897"/>
            <a:ext cx="4572000" cy="6462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Tags</a:t>
            </a:r>
            <a:endParaRPr sz="650" i="0" u="none" strike="noStrike" cap="none">
              <a:solidFill>
                <a:srgbClr val="000000"/>
              </a:solidFill>
              <a:latin typeface="Muli"/>
              <a:ea typeface="Muli"/>
              <a:cs typeface="Muli"/>
              <a:sym typeface="Muli"/>
            </a:endParaRPr>
          </a:p>
          <a:p>
            <a:pPr marL="457200" marR="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Custom Fields</a:t>
            </a:r>
            <a:endParaRPr sz="650" i="0" u="none" strike="noStrike" cap="none">
              <a:solidFill>
                <a:srgbClr val="000000"/>
              </a:solidFill>
              <a:latin typeface="Muli"/>
              <a:ea typeface="Muli"/>
              <a:cs typeface="Muli"/>
              <a:sym typeface="Muli"/>
            </a:endParaRPr>
          </a:p>
        </p:txBody>
      </p:sp>
      <p:sp>
        <p:nvSpPr>
          <p:cNvPr id="386" name="Google Shape;386;p46"/>
          <p:cNvSpPr txBox="1"/>
          <p:nvPr/>
        </p:nvSpPr>
        <p:spPr>
          <a:xfrm>
            <a:off x="4524018" y="1252897"/>
            <a:ext cx="4572000" cy="6462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Advanced Search Filter</a:t>
            </a:r>
            <a:endParaRPr sz="650" i="0" u="none" strike="noStrike" cap="none">
              <a:solidFill>
                <a:srgbClr val="000000"/>
              </a:solidFill>
              <a:latin typeface="Muli"/>
              <a:ea typeface="Muli"/>
              <a:cs typeface="Muli"/>
              <a:sym typeface="Muli"/>
            </a:endParaRPr>
          </a:p>
          <a:p>
            <a:pPr marL="457200" marR="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Collections</a:t>
            </a:r>
            <a:endParaRPr sz="650" i="0" u="none" strike="noStrike" cap="none">
              <a:solidFill>
                <a:srgbClr val="000000"/>
              </a:solidFill>
              <a:latin typeface="Muli"/>
              <a:ea typeface="Muli"/>
              <a:cs typeface="Muli"/>
              <a:sym typeface="Muli"/>
            </a:endParaRPr>
          </a:p>
        </p:txBody>
      </p:sp>
      <p:pic>
        <p:nvPicPr>
          <p:cNvPr id="3" name="Picture 2" descr="Graphical user interface, text, application, email&#10;&#10;Description automatically generated">
            <a:extLst>
              <a:ext uri="{FF2B5EF4-FFF2-40B4-BE49-F238E27FC236}">
                <a16:creationId xmlns:a16="http://schemas.microsoft.com/office/drawing/2014/main" id="{C1AD4CD5-A14C-61C5-EDAD-F18A7B3B9529}"/>
              </a:ext>
            </a:extLst>
          </p:cNvPr>
          <p:cNvPicPr>
            <a:picLocks noChangeAspect="1"/>
          </p:cNvPicPr>
          <p:nvPr/>
        </p:nvPicPr>
        <p:blipFill>
          <a:blip r:embed="rId3"/>
          <a:stretch>
            <a:fillRect/>
          </a:stretch>
        </p:blipFill>
        <p:spPr>
          <a:xfrm>
            <a:off x="720011" y="2222019"/>
            <a:ext cx="7608013" cy="12672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p:nvPr/>
        </p:nvSpPr>
        <p:spPr>
          <a:xfrm>
            <a:off x="752473" y="1902544"/>
            <a:ext cx="6395750" cy="6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3500" i="0" u="none" strike="noStrike" cap="none">
                <a:solidFill>
                  <a:srgbClr val="FFFFFF"/>
                </a:solidFill>
                <a:latin typeface="Muli"/>
                <a:ea typeface="Muli"/>
                <a:cs typeface="Muli"/>
                <a:sym typeface="Muli"/>
              </a:rPr>
              <a:t>General RFPIO </a:t>
            </a:r>
            <a:endParaRPr sz="3500" i="0" u="none" strike="noStrike" cap="none">
              <a:solidFill>
                <a:srgbClr val="FFFFFF"/>
              </a:solidFill>
              <a:latin typeface="Muli"/>
              <a:ea typeface="Muli"/>
              <a:cs typeface="Muli"/>
              <a:sym typeface="Muli"/>
            </a:endParaRPr>
          </a:p>
          <a:p>
            <a:pPr marL="0" marR="0" lvl="0" indent="0" algn="l" rtl="0">
              <a:lnSpc>
                <a:spcPct val="100000"/>
              </a:lnSpc>
              <a:spcBef>
                <a:spcPts val="0"/>
              </a:spcBef>
              <a:spcAft>
                <a:spcPts val="0"/>
              </a:spcAft>
              <a:buClr>
                <a:srgbClr val="000000"/>
              </a:buClr>
              <a:buSzPts val="4100"/>
              <a:buFont typeface="Arial"/>
              <a:buNone/>
            </a:pPr>
            <a:r>
              <a:rPr lang="en-US" sz="3500" i="0" u="none" strike="noStrike" cap="none">
                <a:solidFill>
                  <a:srgbClr val="FFFFFF"/>
                </a:solidFill>
                <a:latin typeface="Muli"/>
                <a:ea typeface="Muli"/>
                <a:cs typeface="Muli"/>
                <a:sym typeface="Muli"/>
              </a:rPr>
              <a:t>Information</a:t>
            </a:r>
            <a:endParaRPr sz="3500" i="0" u="none" strike="noStrike" cap="none">
              <a:solidFill>
                <a:srgbClr val="FFFFFF"/>
              </a:solidFill>
              <a:latin typeface="Muli"/>
              <a:ea typeface="Muli"/>
              <a:cs typeface="Muli"/>
              <a:sym typeface="Mul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9CC83B"/>
                </a:solidFill>
                <a:latin typeface="Muli"/>
                <a:ea typeface="Muli"/>
                <a:cs typeface="Muli"/>
                <a:sym typeface="Muli"/>
              </a:rPr>
              <a:t>Content Library Moderation</a:t>
            </a:r>
            <a:endParaRPr sz="1100" i="0" u="none" strike="noStrike" cap="none" dirty="0">
              <a:solidFill>
                <a:srgbClr val="9CC83B"/>
              </a:solidFill>
              <a:latin typeface="Muli"/>
              <a:ea typeface="Muli"/>
              <a:cs typeface="Muli"/>
              <a:sym typeface="Muli"/>
            </a:endParaRPr>
          </a:p>
        </p:txBody>
      </p:sp>
      <p:sp>
        <p:nvSpPr>
          <p:cNvPr id="393" name="Google Shape;393;p47"/>
          <p:cNvSpPr txBox="1"/>
          <p:nvPr/>
        </p:nvSpPr>
        <p:spPr>
          <a:xfrm>
            <a:off x="1607550" y="1329100"/>
            <a:ext cx="3360300" cy="6462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List of who will be responsible </a:t>
            </a:r>
            <a:br>
              <a:rPr lang="en-US">
                <a:solidFill>
                  <a:srgbClr val="2F4254"/>
                </a:solidFill>
                <a:latin typeface="Muli"/>
                <a:ea typeface="Muli"/>
                <a:cs typeface="Muli"/>
                <a:sym typeface="Muli"/>
              </a:rPr>
            </a:br>
            <a:r>
              <a:rPr lang="en-US">
                <a:solidFill>
                  <a:srgbClr val="2F4254"/>
                </a:solidFill>
                <a:latin typeface="Muli"/>
                <a:ea typeface="Muli"/>
                <a:cs typeface="Muli"/>
                <a:sym typeface="Muli"/>
              </a:rPr>
              <a:t>for moderating content</a:t>
            </a:r>
            <a:endParaRPr sz="650" i="0" u="none" strike="noStrike" cap="none">
              <a:solidFill>
                <a:srgbClr val="000000"/>
              </a:solidFill>
              <a:latin typeface="Muli"/>
              <a:ea typeface="Muli"/>
              <a:cs typeface="Muli"/>
              <a:sym typeface="Muli"/>
            </a:endParaRPr>
          </a:p>
          <a:p>
            <a:pPr marL="457200" marR="0" lvl="0" indent="0" algn="l" rtl="0">
              <a:lnSpc>
                <a:spcPct val="115000"/>
              </a:lnSpc>
              <a:spcBef>
                <a:spcPts val="0"/>
              </a:spcBef>
              <a:spcAft>
                <a:spcPts val="0"/>
              </a:spcAft>
              <a:buNone/>
            </a:pPr>
            <a:endParaRPr sz="650" i="0" u="none" strike="noStrike" cap="none">
              <a:solidFill>
                <a:srgbClr val="000000"/>
              </a:solidFill>
              <a:latin typeface="Muli"/>
              <a:ea typeface="Muli"/>
              <a:cs typeface="Muli"/>
              <a:sym typeface="Muli"/>
            </a:endParaRPr>
          </a:p>
        </p:txBody>
      </p:sp>
      <p:sp>
        <p:nvSpPr>
          <p:cNvPr id="394" name="Google Shape;394;p47"/>
          <p:cNvSpPr txBox="1"/>
          <p:nvPr/>
        </p:nvSpPr>
        <p:spPr>
          <a:xfrm>
            <a:off x="5069822" y="1329100"/>
            <a:ext cx="2562300" cy="6462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Describe your moderation workflow</a:t>
            </a:r>
            <a:endParaRPr sz="650" i="0" u="none" strike="noStrike" cap="none">
              <a:solidFill>
                <a:srgbClr val="000000"/>
              </a:solidFill>
              <a:latin typeface="Muli"/>
              <a:ea typeface="Muli"/>
              <a:cs typeface="Muli"/>
              <a:sym typeface="Muli"/>
            </a:endParaRPr>
          </a:p>
          <a:p>
            <a:pPr marL="457200" marR="0" lvl="0" indent="0" algn="l" rtl="0">
              <a:lnSpc>
                <a:spcPct val="115000"/>
              </a:lnSpc>
              <a:spcBef>
                <a:spcPts val="0"/>
              </a:spcBef>
              <a:spcAft>
                <a:spcPts val="0"/>
              </a:spcAft>
              <a:buNone/>
            </a:pPr>
            <a:endParaRPr sz="650" i="0" u="none" strike="noStrike" cap="none">
              <a:solidFill>
                <a:srgbClr val="000000"/>
              </a:solidFill>
              <a:latin typeface="Muli"/>
              <a:ea typeface="Muli"/>
              <a:cs typeface="Muli"/>
              <a:sym typeface="Muli"/>
            </a:endParaRPr>
          </a:p>
        </p:txBody>
      </p:sp>
      <p:pic>
        <p:nvPicPr>
          <p:cNvPr id="3" name="Picture 2" descr="Graphical user interface, text, application, email&#10;&#10;Description automatically generated">
            <a:extLst>
              <a:ext uri="{FF2B5EF4-FFF2-40B4-BE49-F238E27FC236}">
                <a16:creationId xmlns:a16="http://schemas.microsoft.com/office/drawing/2014/main" id="{A4AC4AD6-307B-3E6F-509C-F2BA11ACAB5B}"/>
              </a:ext>
            </a:extLst>
          </p:cNvPr>
          <p:cNvPicPr>
            <a:picLocks noChangeAspect="1"/>
          </p:cNvPicPr>
          <p:nvPr/>
        </p:nvPicPr>
        <p:blipFill>
          <a:blip r:embed="rId3"/>
          <a:stretch>
            <a:fillRect/>
          </a:stretch>
        </p:blipFill>
        <p:spPr>
          <a:xfrm>
            <a:off x="1710647" y="2058103"/>
            <a:ext cx="5722706" cy="23799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Duplicate Report</a:t>
            </a:r>
            <a:endParaRPr sz="1100" i="0" u="none" strike="noStrike" cap="none">
              <a:solidFill>
                <a:srgbClr val="9CC83B"/>
              </a:solidFill>
              <a:latin typeface="Muli"/>
              <a:ea typeface="Muli"/>
              <a:cs typeface="Muli"/>
              <a:sym typeface="Muli"/>
            </a:endParaRPr>
          </a:p>
        </p:txBody>
      </p:sp>
      <p:sp>
        <p:nvSpPr>
          <p:cNvPr id="405" name="Google Shape;405;p48"/>
          <p:cNvSpPr txBox="1"/>
          <p:nvPr/>
        </p:nvSpPr>
        <p:spPr>
          <a:xfrm>
            <a:off x="703299" y="1814175"/>
            <a:ext cx="6894439" cy="6462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rgbClr val="2F4254"/>
              </a:buClr>
              <a:buSzPts val="1100"/>
              <a:buFont typeface="Muli"/>
              <a:buChar char="●"/>
            </a:pPr>
            <a:r>
              <a:rPr lang="en-US" dirty="0">
                <a:solidFill>
                  <a:srgbClr val="2F4254"/>
                </a:solidFill>
                <a:latin typeface="Muli"/>
                <a:ea typeface="Muli"/>
                <a:cs typeface="Muli"/>
                <a:sym typeface="Muli"/>
              </a:rPr>
              <a:t>Our Duplicate Report will be run (every X days/months) by [insert name here]</a:t>
            </a:r>
            <a:endParaRPr sz="950" dirty="0">
              <a:solidFill>
                <a:schemeClr val="dk1"/>
              </a:solidFill>
              <a:latin typeface="Muli"/>
              <a:ea typeface="Muli"/>
              <a:cs typeface="Muli"/>
              <a:sym typeface="Muli"/>
            </a:endParaRPr>
          </a:p>
          <a:p>
            <a:pPr marL="457200" marR="0" lvl="0" indent="0" algn="l" rtl="0">
              <a:lnSpc>
                <a:spcPct val="115000"/>
              </a:lnSpc>
              <a:spcBef>
                <a:spcPts val="0"/>
              </a:spcBef>
              <a:spcAft>
                <a:spcPts val="0"/>
              </a:spcAft>
              <a:buNone/>
            </a:pPr>
            <a:endParaRPr sz="1200" dirty="0">
              <a:solidFill>
                <a:srgbClr val="2F4254"/>
              </a:solidFill>
              <a:latin typeface="Muli"/>
              <a:ea typeface="Muli"/>
              <a:cs typeface="Muli"/>
              <a:sym typeface="Muli"/>
            </a:endParaRPr>
          </a:p>
          <a:p>
            <a:pPr marL="457200" marR="0" lvl="0" indent="0" algn="l" rtl="0">
              <a:lnSpc>
                <a:spcPct val="115000"/>
              </a:lnSpc>
              <a:spcBef>
                <a:spcPts val="0"/>
              </a:spcBef>
              <a:spcAft>
                <a:spcPts val="0"/>
              </a:spcAft>
              <a:buNone/>
            </a:pPr>
            <a:endParaRPr sz="450" i="0" u="none" strike="noStrike" cap="none" dirty="0">
              <a:solidFill>
                <a:srgbClr val="000000"/>
              </a:solidFill>
              <a:latin typeface="Muli"/>
              <a:ea typeface="Muli"/>
              <a:cs typeface="Muli"/>
              <a:sym typeface="Muli"/>
            </a:endParaRPr>
          </a:p>
        </p:txBody>
      </p:sp>
      <p:pic>
        <p:nvPicPr>
          <p:cNvPr id="3" name="Picture 2" descr="Graphical user interface, text, application, email&#10;&#10;Description automatically generated">
            <a:extLst>
              <a:ext uri="{FF2B5EF4-FFF2-40B4-BE49-F238E27FC236}">
                <a16:creationId xmlns:a16="http://schemas.microsoft.com/office/drawing/2014/main" id="{C18BA2FE-16FE-9E41-5AB8-6E45E439A05C}"/>
              </a:ext>
            </a:extLst>
          </p:cNvPr>
          <p:cNvPicPr>
            <a:picLocks noChangeAspect="1"/>
          </p:cNvPicPr>
          <p:nvPr/>
        </p:nvPicPr>
        <p:blipFill>
          <a:blip r:embed="rId3"/>
          <a:stretch>
            <a:fillRect/>
          </a:stretch>
        </p:blipFill>
        <p:spPr>
          <a:xfrm>
            <a:off x="1417591" y="2137275"/>
            <a:ext cx="5465853" cy="23061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9"/>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dirty="0">
                <a:solidFill>
                  <a:srgbClr val="9CC83B"/>
                </a:solidFill>
                <a:latin typeface="Muli"/>
                <a:ea typeface="Muli"/>
                <a:cs typeface="Muli"/>
                <a:sym typeface="Muli"/>
              </a:rPr>
              <a:t>Insights Report</a:t>
            </a:r>
            <a:endParaRPr sz="1100" i="0" u="none" strike="noStrike" cap="none" dirty="0">
              <a:solidFill>
                <a:srgbClr val="9CC83B"/>
              </a:solidFill>
              <a:latin typeface="Muli"/>
              <a:ea typeface="Muli"/>
              <a:cs typeface="Muli"/>
              <a:sym typeface="Muli"/>
            </a:endParaRPr>
          </a:p>
        </p:txBody>
      </p:sp>
      <p:pic>
        <p:nvPicPr>
          <p:cNvPr id="3" name="Picture 2" descr="Graphical user interface, application&#10;&#10;Description automatically generated">
            <a:extLst>
              <a:ext uri="{FF2B5EF4-FFF2-40B4-BE49-F238E27FC236}">
                <a16:creationId xmlns:a16="http://schemas.microsoft.com/office/drawing/2014/main" id="{30890AE9-E159-7530-2C0C-453A42A8CDB6}"/>
              </a:ext>
            </a:extLst>
          </p:cNvPr>
          <p:cNvPicPr>
            <a:picLocks noChangeAspect="1"/>
          </p:cNvPicPr>
          <p:nvPr/>
        </p:nvPicPr>
        <p:blipFill>
          <a:blip r:embed="rId3"/>
          <a:stretch>
            <a:fillRect/>
          </a:stretch>
        </p:blipFill>
        <p:spPr>
          <a:xfrm>
            <a:off x="1044174" y="1067378"/>
            <a:ext cx="7055652" cy="320834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p:nvPr/>
        </p:nvSpPr>
        <p:spPr>
          <a:xfrm>
            <a:off x="1261356" y="1759421"/>
            <a:ext cx="6395750" cy="6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3900" i="0" u="none" strike="noStrike" cap="none">
                <a:solidFill>
                  <a:srgbClr val="FFFFFF"/>
                </a:solidFill>
                <a:latin typeface="Muli"/>
                <a:ea typeface="Muli"/>
                <a:cs typeface="Muli"/>
                <a:sym typeface="Muli"/>
              </a:rPr>
              <a:t>Additional </a:t>
            </a:r>
            <a:endParaRPr sz="3900" i="0" u="none" strike="noStrike" cap="none">
              <a:solidFill>
                <a:srgbClr val="FFFFFF"/>
              </a:solidFill>
              <a:latin typeface="Muli"/>
              <a:ea typeface="Muli"/>
              <a:cs typeface="Muli"/>
              <a:sym typeface="Muli"/>
            </a:endParaRPr>
          </a:p>
          <a:p>
            <a:pPr marL="0" marR="0" lvl="0" indent="0" algn="l" rtl="0">
              <a:lnSpc>
                <a:spcPct val="100000"/>
              </a:lnSpc>
              <a:spcBef>
                <a:spcPts val="0"/>
              </a:spcBef>
              <a:spcAft>
                <a:spcPts val="0"/>
              </a:spcAft>
              <a:buClr>
                <a:srgbClr val="000000"/>
              </a:buClr>
              <a:buSzPts val="4100"/>
              <a:buFont typeface="Arial"/>
              <a:buNone/>
            </a:pPr>
            <a:r>
              <a:rPr lang="en-US" sz="3900" i="0" u="none" strike="noStrike" cap="none">
                <a:solidFill>
                  <a:srgbClr val="FFFFFF"/>
                </a:solidFill>
                <a:latin typeface="Muli"/>
                <a:ea typeface="Muli"/>
                <a:cs typeface="Muli"/>
                <a:sym typeface="Muli"/>
              </a:rPr>
              <a:t>Resources</a:t>
            </a:r>
            <a:endParaRPr sz="900" i="0" u="none" strike="noStrike" cap="none">
              <a:solidFill>
                <a:srgbClr val="FFFFFF"/>
              </a:solidFill>
              <a:latin typeface="Muli"/>
              <a:ea typeface="Muli"/>
              <a:cs typeface="Muli"/>
              <a:sym typeface="Mul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3" name="Picture 2" descr="Graphical user interface, text&#10;&#10;Description automatically generated with medium confidence">
            <a:extLst>
              <a:ext uri="{FF2B5EF4-FFF2-40B4-BE49-F238E27FC236}">
                <a16:creationId xmlns:a16="http://schemas.microsoft.com/office/drawing/2014/main" id="{C12011BF-6A59-F6CF-F958-80E7481A5AD4}"/>
              </a:ext>
            </a:extLst>
          </p:cNvPr>
          <p:cNvPicPr>
            <a:picLocks noChangeAspect="1"/>
          </p:cNvPicPr>
          <p:nvPr/>
        </p:nvPicPr>
        <p:blipFill>
          <a:blip r:embed="rId3"/>
          <a:stretch>
            <a:fillRect/>
          </a:stretch>
        </p:blipFill>
        <p:spPr>
          <a:xfrm>
            <a:off x="4970020" y="1181528"/>
            <a:ext cx="2318647" cy="3678920"/>
          </a:xfrm>
          <a:prstGeom prst="rect">
            <a:avLst/>
          </a:prstGeom>
        </p:spPr>
      </p:pic>
      <p:sp>
        <p:nvSpPr>
          <p:cNvPr id="422" name="Google Shape;422;p51"/>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Need Extra Help?</a:t>
            </a:r>
            <a:endParaRPr sz="1100" i="0" u="none" strike="noStrike" cap="none">
              <a:solidFill>
                <a:srgbClr val="9CC83B"/>
              </a:solidFill>
              <a:latin typeface="Muli"/>
              <a:ea typeface="Muli"/>
              <a:cs typeface="Muli"/>
              <a:sym typeface="Muli"/>
            </a:endParaRPr>
          </a:p>
        </p:txBody>
      </p:sp>
      <p:sp>
        <p:nvSpPr>
          <p:cNvPr id="424" name="Google Shape;424;p51"/>
          <p:cNvSpPr txBox="1"/>
          <p:nvPr/>
        </p:nvSpPr>
        <p:spPr>
          <a:xfrm>
            <a:off x="1085531" y="1453575"/>
            <a:ext cx="35895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350"/>
              <a:buFont typeface="Arial"/>
              <a:buNone/>
            </a:pPr>
            <a:r>
              <a:rPr lang="en-US" sz="1350" i="0" u="none" strike="noStrike" cap="none">
                <a:solidFill>
                  <a:srgbClr val="1C3443"/>
                </a:solidFill>
                <a:latin typeface="Muli"/>
                <a:ea typeface="Muli"/>
                <a:cs typeface="Muli"/>
                <a:sym typeface="Muli"/>
              </a:rPr>
              <a:t>RFPIO has a Help Center full of step-by-step guides and video tutorials </a:t>
            </a:r>
            <a:br>
              <a:rPr lang="en-US" sz="1350" i="0" u="none" strike="noStrike" cap="none">
                <a:solidFill>
                  <a:srgbClr val="1C3443"/>
                </a:solidFill>
                <a:latin typeface="Muli"/>
                <a:ea typeface="Muli"/>
                <a:cs typeface="Muli"/>
                <a:sym typeface="Muli"/>
              </a:rPr>
            </a:br>
            <a:r>
              <a:rPr lang="en-US" sz="1350" i="0" u="none" strike="noStrike" cap="none">
                <a:solidFill>
                  <a:srgbClr val="1C3443"/>
                </a:solidFill>
                <a:latin typeface="Muli"/>
                <a:ea typeface="Muli"/>
                <a:cs typeface="Muli"/>
                <a:sym typeface="Muli"/>
              </a:rPr>
              <a:t>to get you to RFPIO Guru Status. </a:t>
            </a:r>
            <a:endParaRPr sz="1500" i="0" u="none" strike="noStrike" cap="none">
              <a:solidFill>
                <a:srgbClr val="1C3443"/>
              </a:solidFill>
              <a:latin typeface="Muli"/>
              <a:ea typeface="Muli"/>
              <a:cs typeface="Muli"/>
              <a:sym typeface="Muli"/>
            </a:endParaRPr>
          </a:p>
        </p:txBody>
      </p:sp>
      <p:sp>
        <p:nvSpPr>
          <p:cNvPr id="425" name="Google Shape;425;p51"/>
          <p:cNvSpPr/>
          <p:nvPr/>
        </p:nvSpPr>
        <p:spPr>
          <a:xfrm>
            <a:off x="6129343" y="4614086"/>
            <a:ext cx="600900" cy="264900"/>
          </a:xfrm>
          <a:prstGeom prst="rect">
            <a:avLst/>
          </a:prstGeom>
          <a:noFill/>
          <a:ln w="19050" cap="flat" cmpd="sng">
            <a:solidFill>
              <a:srgbClr val="D434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2"/>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rgbClr val="9CC83B"/>
                </a:solidFill>
                <a:latin typeface="Muli"/>
                <a:ea typeface="Muli"/>
                <a:cs typeface="Muli"/>
                <a:sym typeface="Muli"/>
              </a:rPr>
              <a:t>RFPIO Support</a:t>
            </a:r>
            <a:endParaRPr sz="1100" i="0" u="none" strike="noStrike" cap="none">
              <a:solidFill>
                <a:srgbClr val="9CC83B"/>
              </a:solidFill>
              <a:latin typeface="Muli"/>
              <a:ea typeface="Muli"/>
              <a:cs typeface="Muli"/>
              <a:sym typeface="Muli"/>
            </a:endParaRPr>
          </a:p>
        </p:txBody>
      </p:sp>
      <p:sp>
        <p:nvSpPr>
          <p:cNvPr id="431" name="Google Shape;431;p52"/>
          <p:cNvSpPr txBox="1"/>
          <p:nvPr/>
        </p:nvSpPr>
        <p:spPr>
          <a:xfrm>
            <a:off x="1173150" y="1198925"/>
            <a:ext cx="6797700" cy="3000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350"/>
              <a:buFont typeface="Arial"/>
              <a:buNone/>
            </a:pPr>
            <a:r>
              <a:rPr lang="en-US" sz="1350">
                <a:latin typeface="Muli"/>
                <a:ea typeface="Muli"/>
                <a:cs typeface="Muli"/>
                <a:sym typeface="Muli"/>
              </a:rPr>
              <a:t>RFPIO has a wonderful support team that provides 24/5 support to all RFPIO users </a:t>
            </a:r>
            <a:endParaRPr sz="1500" i="0" u="none" strike="noStrike" cap="none">
              <a:solidFill>
                <a:srgbClr val="000000"/>
              </a:solidFill>
              <a:latin typeface="Muli"/>
              <a:ea typeface="Muli"/>
              <a:cs typeface="Muli"/>
              <a:sym typeface="Muli"/>
            </a:endParaRPr>
          </a:p>
        </p:txBody>
      </p:sp>
      <p:pic>
        <p:nvPicPr>
          <p:cNvPr id="432" name="Google Shape;432;p52"/>
          <p:cNvPicPr preferRelativeResize="0"/>
          <p:nvPr/>
        </p:nvPicPr>
        <p:blipFill rotWithShape="1">
          <a:blip r:embed="rId3">
            <a:alphaModFix/>
          </a:blip>
          <a:srcRect l="2114"/>
          <a:stretch/>
        </p:blipFill>
        <p:spPr>
          <a:xfrm>
            <a:off x="1012750" y="1902175"/>
            <a:ext cx="7118500" cy="1826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3"/>
          <p:cNvSpPr txBox="1"/>
          <p:nvPr/>
        </p:nvSpPr>
        <p:spPr>
          <a:xfrm>
            <a:off x="1261356" y="1759421"/>
            <a:ext cx="6395700" cy="692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3900">
                <a:solidFill>
                  <a:srgbClr val="FFFFFF"/>
                </a:solidFill>
                <a:latin typeface="Muli"/>
                <a:ea typeface="Muli"/>
                <a:cs typeface="Muli"/>
                <a:sym typeface="Muli"/>
              </a:rPr>
              <a:t>Questions?</a:t>
            </a:r>
            <a:endParaRPr sz="900" i="0" u="none" strike="noStrike" cap="none">
              <a:solidFill>
                <a:srgbClr val="FFFFFF"/>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p:nvPr/>
        </p:nvSpPr>
        <p:spPr>
          <a:xfrm>
            <a:off x="786442" y="1538086"/>
            <a:ext cx="35136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i="0" u="none" strike="noStrike" cap="none">
                <a:solidFill>
                  <a:srgbClr val="9CC83B"/>
                </a:solidFill>
                <a:latin typeface="Muli"/>
                <a:ea typeface="Muli"/>
                <a:cs typeface="Muli"/>
                <a:sym typeface="Muli"/>
              </a:rPr>
              <a:t>General Information</a:t>
            </a:r>
            <a:endParaRPr sz="1100" i="0" u="none" strike="noStrike" cap="none">
              <a:solidFill>
                <a:srgbClr val="000000"/>
              </a:solidFill>
              <a:latin typeface="Muli"/>
              <a:ea typeface="Muli"/>
              <a:cs typeface="Muli"/>
              <a:sym typeface="Muli"/>
            </a:endParaRPr>
          </a:p>
        </p:txBody>
      </p:sp>
      <p:sp>
        <p:nvSpPr>
          <p:cNvPr id="110" name="Google Shape;110;p21"/>
          <p:cNvSpPr txBox="1"/>
          <p:nvPr/>
        </p:nvSpPr>
        <p:spPr>
          <a:xfrm>
            <a:off x="4950589" y="1358579"/>
            <a:ext cx="3981900" cy="2776800"/>
          </a:xfrm>
          <a:prstGeom prst="rect">
            <a:avLst/>
          </a:prstGeom>
          <a:noFill/>
          <a:ln>
            <a:noFill/>
          </a:ln>
        </p:spPr>
        <p:txBody>
          <a:bodyPr spcFirstLastPara="1" wrap="square" lIns="68575" tIns="34275" rIns="68575" bIns="34275" anchor="t" anchorCtr="0">
            <a:noAutofit/>
          </a:bodyPr>
          <a:lstStyle/>
          <a:p>
            <a:pPr marL="457200" marR="0" lvl="0" indent="-298450" algn="l" rtl="0">
              <a:lnSpc>
                <a:spcPct val="150000"/>
              </a:lnSpc>
              <a:spcBef>
                <a:spcPts val="0"/>
              </a:spcBef>
              <a:spcAft>
                <a:spcPts val="0"/>
              </a:spcAft>
              <a:buClr>
                <a:srgbClr val="1C3443"/>
              </a:buClr>
              <a:buSzPts val="1100"/>
              <a:buFont typeface="Muli"/>
              <a:buChar char="●"/>
            </a:pPr>
            <a:r>
              <a:rPr lang="en-US" sz="1600" i="0" u="none" strike="noStrike" cap="none">
                <a:solidFill>
                  <a:srgbClr val="1C3443"/>
                </a:solidFill>
                <a:latin typeface="Muli"/>
                <a:ea typeface="Muli"/>
                <a:cs typeface="Muli"/>
                <a:sym typeface="Muli"/>
              </a:rPr>
              <a:t>Introduction to RFPIO</a:t>
            </a:r>
            <a:endParaRPr sz="1600" i="0" u="none" strike="noStrike" cap="none">
              <a:solidFill>
                <a:srgbClr val="000000"/>
              </a:solidFill>
              <a:latin typeface="Muli"/>
              <a:ea typeface="Muli"/>
              <a:cs typeface="Muli"/>
              <a:sym typeface="Muli"/>
            </a:endParaRPr>
          </a:p>
          <a:p>
            <a:pPr marL="457200" marR="0" lvl="0" indent="-298450" algn="l" rtl="0">
              <a:lnSpc>
                <a:spcPct val="150000"/>
              </a:lnSpc>
              <a:spcBef>
                <a:spcPts val="0"/>
              </a:spcBef>
              <a:spcAft>
                <a:spcPts val="0"/>
              </a:spcAft>
              <a:buClr>
                <a:srgbClr val="1C3443"/>
              </a:buClr>
              <a:buSzPts val="1100"/>
              <a:buFont typeface="Muli"/>
              <a:buChar char="●"/>
            </a:pPr>
            <a:r>
              <a:rPr lang="en-US" sz="1600" i="0" u="none" strike="noStrike" cap="none">
                <a:solidFill>
                  <a:srgbClr val="1C3443"/>
                </a:solidFill>
                <a:latin typeface="Muli"/>
                <a:ea typeface="Muli"/>
                <a:cs typeface="Muli"/>
                <a:sym typeface="Muli"/>
              </a:rPr>
              <a:t>5 Pillars</a:t>
            </a:r>
            <a:endParaRPr sz="1600" i="0" u="none" strike="noStrike" cap="none">
              <a:solidFill>
                <a:srgbClr val="D43476"/>
              </a:solidFill>
              <a:latin typeface="Muli"/>
              <a:ea typeface="Muli"/>
              <a:cs typeface="Muli"/>
              <a:sym typeface="Muli"/>
            </a:endParaRPr>
          </a:p>
          <a:p>
            <a:pPr marL="457200" marR="0" lvl="0" indent="-298450" algn="l" rtl="0">
              <a:lnSpc>
                <a:spcPct val="150000"/>
              </a:lnSpc>
              <a:spcBef>
                <a:spcPts val="0"/>
              </a:spcBef>
              <a:spcAft>
                <a:spcPts val="0"/>
              </a:spcAft>
              <a:buClr>
                <a:srgbClr val="1C3443"/>
              </a:buClr>
              <a:buSzPts val="1100"/>
              <a:buFont typeface="Muli"/>
              <a:buChar char="●"/>
            </a:pPr>
            <a:r>
              <a:rPr lang="en-US" sz="1600" i="0" u="none" strike="noStrike" cap="none">
                <a:solidFill>
                  <a:srgbClr val="1C3443"/>
                </a:solidFill>
                <a:latin typeface="Muli"/>
                <a:ea typeface="Muli"/>
                <a:cs typeface="Muli"/>
                <a:sym typeface="Muli"/>
              </a:rPr>
              <a:t>Our Goals</a:t>
            </a:r>
            <a:endParaRPr sz="1600" i="0" u="none" strike="noStrike" cap="none">
              <a:solidFill>
                <a:srgbClr val="000000"/>
              </a:solidFill>
              <a:latin typeface="Muli"/>
              <a:ea typeface="Muli"/>
              <a:cs typeface="Muli"/>
              <a:sym typeface="Muli"/>
            </a:endParaRPr>
          </a:p>
          <a:p>
            <a:pPr marL="457200" marR="0" lvl="0" indent="-298450" algn="l" rtl="0">
              <a:lnSpc>
                <a:spcPct val="150000"/>
              </a:lnSpc>
              <a:spcBef>
                <a:spcPts val="0"/>
              </a:spcBef>
              <a:spcAft>
                <a:spcPts val="0"/>
              </a:spcAft>
              <a:buClr>
                <a:srgbClr val="1C3443"/>
              </a:buClr>
              <a:buSzPts val="1100"/>
              <a:buFont typeface="Muli"/>
              <a:buChar char="●"/>
            </a:pPr>
            <a:r>
              <a:rPr lang="en-US" sz="1600" i="0" u="none" strike="noStrike" cap="none">
                <a:solidFill>
                  <a:srgbClr val="1C3443"/>
                </a:solidFill>
                <a:latin typeface="Muli"/>
                <a:ea typeface="Muli"/>
                <a:cs typeface="Muli"/>
                <a:sym typeface="Muli"/>
              </a:rPr>
              <a:t>User Roles</a:t>
            </a:r>
            <a:endParaRPr sz="600">
              <a:latin typeface="Muli"/>
              <a:ea typeface="Muli"/>
              <a:cs typeface="Muli"/>
              <a:sym typeface="Muli"/>
            </a:endParaRPr>
          </a:p>
          <a:p>
            <a:pPr marL="457200" marR="0" lvl="0" indent="-298450" algn="l" rtl="0">
              <a:lnSpc>
                <a:spcPct val="150000"/>
              </a:lnSpc>
              <a:spcBef>
                <a:spcPts val="0"/>
              </a:spcBef>
              <a:spcAft>
                <a:spcPts val="0"/>
              </a:spcAft>
              <a:buClr>
                <a:srgbClr val="1C3443"/>
              </a:buClr>
              <a:buSzPts val="1100"/>
              <a:buFont typeface="Muli"/>
              <a:buChar char="●"/>
            </a:pPr>
            <a:r>
              <a:rPr lang="en-US" sz="1600" i="0" u="none" strike="noStrike" cap="none">
                <a:solidFill>
                  <a:srgbClr val="1C3443"/>
                </a:solidFill>
                <a:latin typeface="Muli"/>
                <a:ea typeface="Muli"/>
                <a:cs typeface="Muli"/>
                <a:sym typeface="Muli"/>
              </a:rPr>
              <a:t>How to Access</a:t>
            </a:r>
            <a:endParaRPr sz="600">
              <a:latin typeface="Muli"/>
              <a:ea typeface="Muli"/>
              <a:cs typeface="Muli"/>
              <a:sym typeface="Muli"/>
            </a:endParaRPr>
          </a:p>
          <a:p>
            <a:pPr marL="457200" marR="0" lvl="0" indent="-298450" algn="l" rtl="0">
              <a:lnSpc>
                <a:spcPct val="150000"/>
              </a:lnSpc>
              <a:spcBef>
                <a:spcPts val="0"/>
              </a:spcBef>
              <a:spcAft>
                <a:spcPts val="0"/>
              </a:spcAft>
              <a:buClr>
                <a:srgbClr val="1C3443"/>
              </a:buClr>
              <a:buSzPts val="1100"/>
              <a:buFont typeface="Muli"/>
              <a:buChar char="●"/>
            </a:pPr>
            <a:r>
              <a:rPr lang="en-US" sz="1600" i="0" u="none" strike="noStrike" cap="none">
                <a:solidFill>
                  <a:srgbClr val="1C3443"/>
                </a:solidFill>
                <a:latin typeface="Muli"/>
                <a:ea typeface="Muli"/>
                <a:cs typeface="Muli"/>
                <a:sym typeface="Muli"/>
              </a:rPr>
              <a:t>My Work</a:t>
            </a:r>
            <a:endParaRPr sz="1600" i="0" u="none" strike="noStrike" cap="none">
              <a:solidFill>
                <a:srgbClr val="000000"/>
              </a:solidFill>
              <a:latin typeface="Muli"/>
              <a:ea typeface="Muli"/>
              <a:cs typeface="Muli"/>
              <a:sym typeface="Muli"/>
            </a:endParaRPr>
          </a:p>
        </p:txBody>
      </p:sp>
      <p:sp>
        <p:nvSpPr>
          <p:cNvPr id="111" name="Google Shape;111;p21"/>
          <p:cNvSpPr txBox="1"/>
          <p:nvPr/>
        </p:nvSpPr>
        <p:spPr>
          <a:xfrm>
            <a:off x="786450" y="2688200"/>
            <a:ext cx="34359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i="0" u="none" strike="noStrike" cap="none">
                <a:solidFill>
                  <a:srgbClr val="FFFFFF"/>
                </a:solidFill>
                <a:latin typeface="Muli"/>
                <a:ea typeface="Muli"/>
                <a:cs typeface="Muli"/>
                <a:sym typeface="Muli"/>
              </a:rPr>
              <a:t>Section One: Agenda</a:t>
            </a:r>
            <a:endParaRPr sz="1100" i="0" u="none" strike="noStrike" cap="none">
              <a:solidFill>
                <a:srgbClr val="000000"/>
              </a:solidFill>
              <a:latin typeface="Muli"/>
              <a:ea typeface="Muli"/>
              <a:cs typeface="Muli"/>
              <a:sym typeface="Mul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5"/>
        <p:cNvGrpSpPr/>
        <p:nvPr/>
      </p:nvGrpSpPr>
      <p:grpSpPr>
        <a:xfrm>
          <a:off x="0" y="0"/>
          <a:ext cx="0" cy="0"/>
          <a:chOff x="0" y="0"/>
          <a:chExt cx="0" cy="0"/>
        </a:xfrm>
      </p:grpSpPr>
      <p:pic>
        <p:nvPicPr>
          <p:cNvPr id="116" name="Google Shape;116;p22" descr="With in-app collaboration tools, robust content management, and more integrations than anyone, RFPIO unites people and processes onto a single platform." title="The RFPIO Project Lifecycle">
            <a:hlinkClick r:id="rId3"/>
          </p:cNvPr>
          <p:cNvPicPr preferRelativeResize="0"/>
          <p:nvPr/>
        </p:nvPicPr>
        <p:blipFill>
          <a:blip r:embed="rId4">
            <a:alphaModFix/>
          </a:blip>
          <a:stretch>
            <a:fillRect/>
          </a:stretch>
        </p:blipFill>
        <p:spPr>
          <a:xfrm>
            <a:off x="1143000" y="-1"/>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p:nvPr/>
        </p:nvSpPr>
        <p:spPr>
          <a:xfrm>
            <a:off x="793804" y="491375"/>
            <a:ext cx="75564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i="0" u="none" strike="noStrike" cap="none">
                <a:solidFill>
                  <a:srgbClr val="9CC83B"/>
                </a:solidFill>
                <a:latin typeface="Muli"/>
                <a:ea typeface="Muli"/>
                <a:cs typeface="Muli"/>
                <a:sym typeface="Muli"/>
              </a:rPr>
              <a:t>Built on the five pillars of response management</a:t>
            </a:r>
            <a:endParaRPr sz="1100" i="0" u="none" strike="noStrike" cap="none">
              <a:solidFill>
                <a:srgbClr val="9CC83B"/>
              </a:solidFill>
              <a:latin typeface="Muli"/>
              <a:ea typeface="Muli"/>
              <a:cs typeface="Muli"/>
              <a:sym typeface="Muli"/>
            </a:endParaRPr>
          </a:p>
        </p:txBody>
      </p:sp>
      <p:grpSp>
        <p:nvGrpSpPr>
          <p:cNvPr id="122" name="Google Shape;122;p23"/>
          <p:cNvGrpSpPr/>
          <p:nvPr/>
        </p:nvGrpSpPr>
        <p:grpSpPr>
          <a:xfrm>
            <a:off x="3362238" y="1803271"/>
            <a:ext cx="2412546" cy="2409756"/>
            <a:chOff x="4482984" y="2404362"/>
            <a:chExt cx="3216728" cy="3213008"/>
          </a:xfrm>
        </p:grpSpPr>
        <p:grpSp>
          <p:nvGrpSpPr>
            <p:cNvPr id="123" name="Google Shape;123;p23"/>
            <p:cNvGrpSpPr/>
            <p:nvPr/>
          </p:nvGrpSpPr>
          <p:grpSpPr>
            <a:xfrm>
              <a:off x="4482984" y="2404362"/>
              <a:ext cx="3216728" cy="3213008"/>
              <a:chOff x="4482984" y="2404362"/>
              <a:chExt cx="3216728" cy="3213008"/>
            </a:xfrm>
          </p:grpSpPr>
          <p:pic>
            <p:nvPicPr>
              <p:cNvPr id="124" name="Google Shape;124;p23" descr="Diagram, icon&#10;&#10;Description automatically generated"/>
              <p:cNvPicPr preferRelativeResize="0"/>
              <p:nvPr/>
            </p:nvPicPr>
            <p:blipFill rotWithShape="1">
              <a:blip r:embed="rId3">
                <a:alphaModFix/>
              </a:blip>
              <a:srcRect/>
              <a:stretch/>
            </p:blipFill>
            <p:spPr>
              <a:xfrm>
                <a:off x="4482984" y="2404362"/>
                <a:ext cx="3216728" cy="3213008"/>
              </a:xfrm>
              <a:prstGeom prst="rect">
                <a:avLst/>
              </a:prstGeom>
              <a:noFill/>
              <a:ln>
                <a:noFill/>
              </a:ln>
            </p:spPr>
          </p:pic>
          <p:sp>
            <p:nvSpPr>
              <p:cNvPr id="125" name="Google Shape;125;p23"/>
              <p:cNvSpPr/>
              <p:nvPr/>
            </p:nvSpPr>
            <p:spPr>
              <a:xfrm>
                <a:off x="5435691" y="3356900"/>
                <a:ext cx="1068600" cy="1068600"/>
              </a:xfrm>
              <a:prstGeom prst="ellipse">
                <a:avLst/>
              </a:prstGeom>
              <a:solidFill>
                <a:srgbClr val="E8E8E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26" name="Google Shape;126;p23" descr="Logo, icon&#10;&#10;Description automatically generated"/>
            <p:cNvPicPr preferRelativeResize="0"/>
            <p:nvPr/>
          </p:nvPicPr>
          <p:blipFill rotWithShape="1">
            <a:blip r:embed="rId4">
              <a:alphaModFix/>
            </a:blip>
            <a:srcRect r="79043"/>
            <a:stretch/>
          </p:blipFill>
          <p:spPr>
            <a:xfrm>
              <a:off x="5799880" y="3601586"/>
              <a:ext cx="422894" cy="579235"/>
            </a:xfrm>
            <a:prstGeom prst="rect">
              <a:avLst/>
            </a:prstGeom>
            <a:noFill/>
            <a:ln>
              <a:noFill/>
            </a:ln>
          </p:spPr>
        </p:pic>
      </p:grpSp>
      <p:grpSp>
        <p:nvGrpSpPr>
          <p:cNvPr id="127" name="Google Shape;127;p23"/>
          <p:cNvGrpSpPr/>
          <p:nvPr/>
        </p:nvGrpSpPr>
        <p:grpSpPr>
          <a:xfrm>
            <a:off x="873728" y="1176643"/>
            <a:ext cx="7563882" cy="2936923"/>
            <a:chOff x="873728" y="1176643"/>
            <a:chExt cx="7563882" cy="2936923"/>
          </a:xfrm>
        </p:grpSpPr>
        <p:grpSp>
          <p:nvGrpSpPr>
            <p:cNvPr id="128" name="Google Shape;128;p23"/>
            <p:cNvGrpSpPr/>
            <p:nvPr/>
          </p:nvGrpSpPr>
          <p:grpSpPr>
            <a:xfrm>
              <a:off x="5668768" y="2296201"/>
              <a:ext cx="2768842" cy="827087"/>
              <a:chOff x="8062209" y="2927947"/>
              <a:chExt cx="3691790" cy="1102783"/>
            </a:xfrm>
          </p:grpSpPr>
          <p:sp>
            <p:nvSpPr>
              <p:cNvPr id="129" name="Google Shape;129;p23"/>
              <p:cNvSpPr txBox="1"/>
              <p:nvPr/>
            </p:nvSpPr>
            <p:spPr>
              <a:xfrm>
                <a:off x="8077199" y="3223430"/>
                <a:ext cx="3676800" cy="807300"/>
              </a:xfrm>
              <a:prstGeom prst="rect">
                <a:avLst/>
              </a:prstGeom>
              <a:noFill/>
              <a:ln>
                <a:noFill/>
              </a:ln>
            </p:spPr>
            <p:txBody>
              <a:bodyPr spcFirstLastPara="1" wrap="square" lIns="68575" tIns="34275" rIns="68575" bIns="34275" anchor="t" anchorCtr="0">
                <a:noAutofit/>
              </a:bodyPr>
              <a:lstStyle/>
              <a:p>
                <a:pPr marL="0" marR="0" lvl="0" indent="0" algn="l" rtl="0">
                  <a:lnSpc>
                    <a:spcPct val="113000"/>
                  </a:lnSpc>
                  <a:spcBef>
                    <a:spcPts val="0"/>
                  </a:spcBef>
                  <a:spcAft>
                    <a:spcPts val="0"/>
                  </a:spcAft>
                  <a:buClr>
                    <a:srgbClr val="000000"/>
                  </a:buClr>
                  <a:buSzPts val="700"/>
                  <a:buFont typeface="Arial"/>
                  <a:buNone/>
                </a:pPr>
                <a:r>
                  <a:rPr lang="en-US" sz="700" b="0" i="0" u="none" strike="noStrike" cap="none">
                    <a:solidFill>
                      <a:srgbClr val="1C3443"/>
                    </a:solidFill>
                    <a:latin typeface="Arial"/>
                    <a:ea typeface="Arial"/>
                    <a:cs typeface="Arial"/>
                    <a:sym typeface="Arial"/>
                  </a:rPr>
                  <a:t>Manage content at scale and ensure you always use the best and most relevant information with an intelligent Answer Library</a:t>
                </a:r>
                <a:br>
                  <a:rPr lang="en-US" sz="900" b="0" i="0" u="none" strike="noStrike" cap="none" baseline="30000">
                    <a:solidFill>
                      <a:srgbClr val="1C3443"/>
                    </a:solidFill>
                    <a:latin typeface="Arial"/>
                    <a:ea typeface="Arial"/>
                    <a:cs typeface="Arial"/>
                    <a:sym typeface="Arial"/>
                  </a:rPr>
                </a:br>
                <a:br>
                  <a:rPr lang="en-US" sz="900" b="0" i="0" u="none" strike="noStrike" cap="none">
                    <a:solidFill>
                      <a:srgbClr val="1C3443"/>
                    </a:solidFill>
                    <a:latin typeface="Arial"/>
                    <a:ea typeface="Arial"/>
                    <a:cs typeface="Arial"/>
                    <a:sym typeface="Arial"/>
                  </a:rPr>
                </a:br>
                <a:endParaRPr sz="900" b="0" i="0" u="none" strike="noStrike" cap="none">
                  <a:solidFill>
                    <a:srgbClr val="1C3443"/>
                  </a:solidFill>
                  <a:latin typeface="Arial"/>
                  <a:ea typeface="Arial"/>
                  <a:cs typeface="Arial"/>
                  <a:sym typeface="Arial"/>
                </a:endParaRPr>
              </a:p>
            </p:txBody>
          </p:sp>
          <p:sp>
            <p:nvSpPr>
              <p:cNvPr id="130" name="Google Shape;130;p23"/>
              <p:cNvSpPr txBox="1"/>
              <p:nvPr/>
            </p:nvSpPr>
            <p:spPr>
              <a:xfrm>
                <a:off x="8062209" y="2927947"/>
                <a:ext cx="2661300" cy="6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C3443"/>
                    </a:solidFill>
                    <a:latin typeface="Arial"/>
                    <a:ea typeface="Arial"/>
                    <a:cs typeface="Arial"/>
                    <a:sym typeface="Arial"/>
                  </a:rPr>
                  <a:t>Content Management</a:t>
                </a:r>
                <a:endParaRPr sz="1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C3443"/>
                  </a:solidFill>
                  <a:latin typeface="Arial"/>
                  <a:ea typeface="Arial"/>
                  <a:cs typeface="Arial"/>
                  <a:sym typeface="Arial"/>
                </a:endParaRPr>
              </a:p>
            </p:txBody>
          </p:sp>
        </p:grpSp>
        <p:grpSp>
          <p:nvGrpSpPr>
            <p:cNvPr id="131" name="Google Shape;131;p23"/>
            <p:cNvGrpSpPr/>
            <p:nvPr/>
          </p:nvGrpSpPr>
          <p:grpSpPr>
            <a:xfrm>
              <a:off x="5403478" y="3600796"/>
              <a:ext cx="2494801" cy="512770"/>
              <a:chOff x="7726361" y="4944217"/>
              <a:chExt cx="3326401" cy="683693"/>
            </a:xfrm>
          </p:grpSpPr>
          <p:sp>
            <p:nvSpPr>
              <p:cNvPr id="132" name="Google Shape;132;p23"/>
              <p:cNvSpPr txBox="1"/>
              <p:nvPr/>
            </p:nvSpPr>
            <p:spPr>
              <a:xfrm>
                <a:off x="7726362" y="5234010"/>
                <a:ext cx="3326400" cy="393900"/>
              </a:xfrm>
              <a:prstGeom prst="rect">
                <a:avLst/>
              </a:prstGeom>
              <a:noFill/>
              <a:ln>
                <a:noFill/>
              </a:ln>
            </p:spPr>
            <p:txBody>
              <a:bodyPr spcFirstLastPara="1" wrap="square" lIns="68575" tIns="34275" rIns="68575" bIns="34275" anchor="t" anchorCtr="0">
                <a:noAutofit/>
              </a:bodyPr>
              <a:lstStyle/>
              <a:p>
                <a:pPr marL="0" marR="0" lvl="0" indent="0" algn="l" rtl="0">
                  <a:lnSpc>
                    <a:spcPct val="113000"/>
                  </a:lnSpc>
                  <a:spcBef>
                    <a:spcPts val="0"/>
                  </a:spcBef>
                  <a:spcAft>
                    <a:spcPts val="0"/>
                  </a:spcAft>
                  <a:buClr>
                    <a:srgbClr val="000000"/>
                  </a:buClr>
                  <a:buSzPts val="700"/>
                  <a:buFont typeface="Arial"/>
                  <a:buNone/>
                </a:pPr>
                <a:r>
                  <a:rPr lang="en-US" sz="700" b="0" i="0" u="none" strike="noStrike" cap="none">
                    <a:solidFill>
                      <a:srgbClr val="1C3443"/>
                    </a:solidFill>
                    <a:latin typeface="Arial"/>
                    <a:ea typeface="Arial"/>
                    <a:cs typeface="Arial"/>
                    <a:sym typeface="Arial"/>
                  </a:rPr>
                  <a:t>Make smarter decisions and gain insight into your process with built-in analytics and custom reports and dashboards</a:t>
                </a:r>
                <a:endParaRPr sz="1100" b="0" i="0" u="none" strike="noStrike" cap="none">
                  <a:solidFill>
                    <a:srgbClr val="000000"/>
                  </a:solidFill>
                  <a:latin typeface="Arial"/>
                  <a:ea typeface="Arial"/>
                  <a:cs typeface="Arial"/>
                  <a:sym typeface="Arial"/>
                </a:endParaRPr>
              </a:p>
            </p:txBody>
          </p:sp>
          <p:sp>
            <p:nvSpPr>
              <p:cNvPr id="133" name="Google Shape;133;p23"/>
              <p:cNvSpPr txBox="1"/>
              <p:nvPr/>
            </p:nvSpPr>
            <p:spPr>
              <a:xfrm>
                <a:off x="7726361" y="4944217"/>
                <a:ext cx="3216600" cy="338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1C3443"/>
                    </a:solidFill>
                    <a:latin typeface="Arial"/>
                    <a:ea typeface="Arial"/>
                    <a:cs typeface="Arial"/>
                    <a:sym typeface="Arial"/>
                  </a:rPr>
                  <a:t>Business Intelligence </a:t>
                </a:r>
                <a:endParaRPr sz="1100" b="1" i="0" u="none" strike="noStrike" cap="none">
                  <a:solidFill>
                    <a:srgbClr val="000000"/>
                  </a:solidFill>
                  <a:latin typeface="Arial"/>
                  <a:ea typeface="Arial"/>
                  <a:cs typeface="Arial"/>
                  <a:sym typeface="Arial"/>
                </a:endParaRPr>
              </a:p>
            </p:txBody>
          </p:sp>
        </p:grpSp>
        <p:grpSp>
          <p:nvGrpSpPr>
            <p:cNvPr id="134" name="Google Shape;134;p23"/>
            <p:cNvGrpSpPr/>
            <p:nvPr/>
          </p:nvGrpSpPr>
          <p:grpSpPr>
            <a:xfrm>
              <a:off x="1154673" y="3600796"/>
              <a:ext cx="2412514" cy="500070"/>
              <a:chOff x="1239607" y="4961150"/>
              <a:chExt cx="3216686" cy="666760"/>
            </a:xfrm>
          </p:grpSpPr>
          <p:sp>
            <p:nvSpPr>
              <p:cNvPr id="135" name="Google Shape;135;p23"/>
              <p:cNvSpPr txBox="1"/>
              <p:nvPr/>
            </p:nvSpPr>
            <p:spPr>
              <a:xfrm>
                <a:off x="1239607" y="5234010"/>
                <a:ext cx="3216600" cy="393900"/>
              </a:xfrm>
              <a:prstGeom prst="rect">
                <a:avLst/>
              </a:prstGeom>
              <a:noFill/>
              <a:ln>
                <a:noFill/>
              </a:ln>
            </p:spPr>
            <p:txBody>
              <a:bodyPr spcFirstLastPara="1" wrap="square" lIns="68575" tIns="34275" rIns="68575" bIns="34275" anchor="t" anchorCtr="0">
                <a:noAutofit/>
              </a:bodyPr>
              <a:lstStyle/>
              <a:p>
                <a:pPr marL="0" marR="0" lvl="0" indent="0" algn="r" rtl="0">
                  <a:lnSpc>
                    <a:spcPct val="113000"/>
                  </a:lnSpc>
                  <a:spcBef>
                    <a:spcPts val="0"/>
                  </a:spcBef>
                  <a:spcAft>
                    <a:spcPts val="0"/>
                  </a:spcAft>
                  <a:buClr>
                    <a:srgbClr val="000000"/>
                  </a:buClr>
                  <a:buSzPts val="700"/>
                  <a:buFont typeface="Arial"/>
                  <a:buNone/>
                </a:pPr>
                <a:r>
                  <a:rPr lang="en-US" sz="700" b="0" i="0" u="none" strike="noStrike" cap="none">
                    <a:solidFill>
                      <a:srgbClr val="1C3443"/>
                    </a:solidFill>
                    <a:latin typeface="Arial"/>
                    <a:ea typeface="Arial"/>
                    <a:cs typeface="Arial"/>
                    <a:sym typeface="Arial"/>
                  </a:rPr>
                  <a:t>Keep your projects on track and teams aligned with a built-in suite of project management tools. </a:t>
                </a:r>
                <a:endParaRPr sz="1100" b="0" i="0" u="none" strike="noStrike" cap="none">
                  <a:solidFill>
                    <a:srgbClr val="000000"/>
                  </a:solidFill>
                  <a:latin typeface="Arial"/>
                  <a:ea typeface="Arial"/>
                  <a:cs typeface="Arial"/>
                  <a:sym typeface="Arial"/>
                </a:endParaRPr>
              </a:p>
            </p:txBody>
          </p:sp>
          <p:sp>
            <p:nvSpPr>
              <p:cNvPr id="136" name="Google Shape;136;p23"/>
              <p:cNvSpPr txBox="1"/>
              <p:nvPr/>
            </p:nvSpPr>
            <p:spPr>
              <a:xfrm>
                <a:off x="2138193" y="4961150"/>
                <a:ext cx="2318100" cy="3387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rgbClr val="1C3443"/>
                    </a:solidFill>
                    <a:latin typeface="Arial"/>
                    <a:ea typeface="Arial"/>
                    <a:cs typeface="Arial"/>
                    <a:sym typeface="Arial"/>
                  </a:rPr>
                  <a:t>Project Management</a:t>
                </a:r>
                <a:endParaRPr sz="1100" b="1" i="0" u="none" strike="noStrike" cap="none">
                  <a:solidFill>
                    <a:srgbClr val="000000"/>
                  </a:solidFill>
                  <a:latin typeface="Arial"/>
                  <a:ea typeface="Arial"/>
                  <a:cs typeface="Arial"/>
                  <a:sym typeface="Arial"/>
                </a:endParaRPr>
              </a:p>
            </p:txBody>
          </p:sp>
        </p:grpSp>
        <p:grpSp>
          <p:nvGrpSpPr>
            <p:cNvPr id="137" name="Google Shape;137;p23"/>
            <p:cNvGrpSpPr/>
            <p:nvPr/>
          </p:nvGrpSpPr>
          <p:grpSpPr>
            <a:xfrm>
              <a:off x="873728" y="2296201"/>
              <a:ext cx="2412788" cy="517038"/>
              <a:chOff x="1927957" y="2927947"/>
              <a:chExt cx="2178000" cy="689384"/>
            </a:xfrm>
          </p:grpSpPr>
          <p:sp>
            <p:nvSpPr>
              <p:cNvPr id="138" name="Google Shape;138;p23"/>
              <p:cNvSpPr txBox="1"/>
              <p:nvPr/>
            </p:nvSpPr>
            <p:spPr>
              <a:xfrm>
                <a:off x="1927957" y="3223431"/>
                <a:ext cx="2178000" cy="393900"/>
              </a:xfrm>
              <a:prstGeom prst="rect">
                <a:avLst/>
              </a:prstGeom>
              <a:noFill/>
              <a:ln>
                <a:noFill/>
              </a:ln>
            </p:spPr>
            <p:txBody>
              <a:bodyPr spcFirstLastPara="1" wrap="square" lIns="68575" tIns="34275" rIns="68575" bIns="34275" anchor="t" anchorCtr="0">
                <a:noAutofit/>
              </a:bodyPr>
              <a:lstStyle/>
              <a:p>
                <a:pPr marL="0" marR="0" lvl="0" indent="0" algn="r" rtl="0">
                  <a:lnSpc>
                    <a:spcPct val="113000"/>
                  </a:lnSpc>
                  <a:spcBef>
                    <a:spcPts val="0"/>
                  </a:spcBef>
                  <a:spcAft>
                    <a:spcPts val="0"/>
                  </a:spcAft>
                  <a:buClr>
                    <a:srgbClr val="000000"/>
                  </a:buClr>
                  <a:buSzPts val="700"/>
                  <a:buFont typeface="Arial"/>
                  <a:buNone/>
                </a:pPr>
                <a:r>
                  <a:rPr lang="en-US" sz="700" b="0" i="0" u="none" strike="noStrike" cap="none">
                    <a:solidFill>
                      <a:srgbClr val="1C3443"/>
                    </a:solidFill>
                    <a:latin typeface="Arial"/>
                    <a:ea typeface="Arial"/>
                    <a:cs typeface="Arial"/>
                    <a:sym typeface="Arial"/>
                  </a:rPr>
                  <a:t>Collaborate across teams, business units, and external partners, using in-app comments, @-mentioning. </a:t>
                </a:r>
                <a:endParaRPr sz="1100" b="0" i="0" u="none" strike="noStrike" cap="none">
                  <a:solidFill>
                    <a:srgbClr val="000000"/>
                  </a:solidFill>
                  <a:latin typeface="Arial"/>
                  <a:ea typeface="Arial"/>
                  <a:cs typeface="Arial"/>
                  <a:sym typeface="Arial"/>
                </a:endParaRPr>
              </a:p>
            </p:txBody>
          </p:sp>
          <p:sp>
            <p:nvSpPr>
              <p:cNvPr id="139" name="Google Shape;139;p23"/>
              <p:cNvSpPr txBox="1"/>
              <p:nvPr/>
            </p:nvSpPr>
            <p:spPr>
              <a:xfrm>
                <a:off x="2913919" y="2927947"/>
                <a:ext cx="1191900" cy="646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1C3443"/>
                    </a:solidFill>
                    <a:latin typeface="Arial"/>
                    <a:ea typeface="Arial"/>
                    <a:cs typeface="Arial"/>
                    <a:sym typeface="Arial"/>
                  </a:rPr>
                  <a:t>Collaboration</a:t>
                </a:r>
                <a:endParaRPr sz="11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1C3443"/>
                  </a:solidFill>
                  <a:latin typeface="Arial"/>
                  <a:ea typeface="Arial"/>
                  <a:cs typeface="Arial"/>
                  <a:sym typeface="Arial"/>
                </a:endParaRPr>
              </a:p>
            </p:txBody>
          </p:sp>
        </p:grpSp>
        <p:grpSp>
          <p:nvGrpSpPr>
            <p:cNvPr id="140" name="Google Shape;140;p23"/>
            <p:cNvGrpSpPr/>
            <p:nvPr/>
          </p:nvGrpSpPr>
          <p:grpSpPr>
            <a:xfrm>
              <a:off x="2939445" y="1176643"/>
              <a:ext cx="3062250" cy="521103"/>
              <a:chOff x="4069501" y="1193597"/>
              <a:chExt cx="4083000" cy="694804"/>
            </a:xfrm>
          </p:grpSpPr>
          <p:sp>
            <p:nvSpPr>
              <p:cNvPr id="141" name="Google Shape;141;p23"/>
              <p:cNvSpPr txBox="1"/>
              <p:nvPr/>
            </p:nvSpPr>
            <p:spPr>
              <a:xfrm>
                <a:off x="4069501" y="1494501"/>
                <a:ext cx="4083000" cy="39390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rgbClr val="000000"/>
                  </a:buClr>
                  <a:buSzPts val="700"/>
                  <a:buFont typeface="Arial"/>
                  <a:buNone/>
                </a:pPr>
                <a:r>
                  <a:rPr lang="en-US" sz="700" b="0" i="0" u="none" strike="noStrike" cap="none">
                    <a:solidFill>
                      <a:srgbClr val="1C3443"/>
                    </a:solidFill>
                    <a:latin typeface="Arial"/>
                    <a:ea typeface="Arial"/>
                    <a:cs typeface="Arial"/>
                    <a:sym typeface="Arial"/>
                  </a:rPr>
                  <a:t>Respond where your team is already working via integrations with the most popular CRM, SSO, and collaboration platforms. </a:t>
                </a:r>
                <a:endParaRPr sz="1100" b="0" i="0" u="none" strike="noStrike" cap="none">
                  <a:solidFill>
                    <a:srgbClr val="000000"/>
                  </a:solidFill>
                  <a:latin typeface="Arial"/>
                  <a:ea typeface="Arial"/>
                  <a:cs typeface="Arial"/>
                  <a:sym typeface="Arial"/>
                </a:endParaRPr>
              </a:p>
            </p:txBody>
          </p:sp>
          <p:sp>
            <p:nvSpPr>
              <p:cNvPr id="142" name="Google Shape;142;p23"/>
              <p:cNvSpPr txBox="1"/>
              <p:nvPr/>
            </p:nvSpPr>
            <p:spPr>
              <a:xfrm>
                <a:off x="5314940" y="1193597"/>
                <a:ext cx="1592100" cy="646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C3443"/>
                    </a:solidFill>
                    <a:latin typeface="Arial"/>
                    <a:ea typeface="Arial"/>
                    <a:cs typeface="Arial"/>
                    <a:sym typeface="Arial"/>
                  </a:rPr>
                  <a:t>Integrations</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C3443"/>
                  </a:solidFill>
                  <a:latin typeface="Arial"/>
                  <a:ea typeface="Arial"/>
                  <a:cs typeface="Arial"/>
                  <a:sym typeface="Arial"/>
                </a:endParaRPr>
              </a:p>
            </p:txBody>
          </p:sp>
        </p:grpSp>
        <p:sp>
          <p:nvSpPr>
            <p:cNvPr id="143" name="Google Shape;143;p23"/>
            <p:cNvSpPr/>
            <p:nvPr/>
          </p:nvSpPr>
          <p:spPr>
            <a:xfrm>
              <a:off x="4080036" y="2517718"/>
              <a:ext cx="801300" cy="8013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44" name="Google Shape;144;p23"/>
            <p:cNvPicPr preferRelativeResize="0"/>
            <p:nvPr/>
          </p:nvPicPr>
          <p:blipFill rotWithShape="1">
            <a:blip r:embed="rId5">
              <a:alphaModFix/>
            </a:blip>
            <a:srcRect/>
            <a:stretch/>
          </p:blipFill>
          <p:spPr>
            <a:xfrm>
              <a:off x="5111400" y="2553963"/>
              <a:ext cx="327301" cy="311574"/>
            </a:xfrm>
            <a:prstGeom prst="rect">
              <a:avLst/>
            </a:prstGeom>
            <a:noFill/>
            <a:ln>
              <a:noFill/>
            </a:ln>
          </p:spPr>
        </p:pic>
        <p:pic>
          <p:nvPicPr>
            <p:cNvPr id="145" name="Google Shape;145;p23"/>
            <p:cNvPicPr preferRelativeResize="0"/>
            <p:nvPr/>
          </p:nvPicPr>
          <p:blipFill rotWithShape="1">
            <a:blip r:embed="rId6">
              <a:alphaModFix/>
            </a:blip>
            <a:srcRect/>
            <a:stretch/>
          </p:blipFill>
          <p:spPr>
            <a:xfrm>
              <a:off x="4858025" y="3417800"/>
              <a:ext cx="253374" cy="311550"/>
            </a:xfrm>
            <a:prstGeom prst="rect">
              <a:avLst/>
            </a:prstGeom>
            <a:noFill/>
            <a:ln>
              <a:noFill/>
            </a:ln>
          </p:spPr>
        </p:pic>
        <p:pic>
          <p:nvPicPr>
            <p:cNvPr id="146" name="Google Shape;146;p23"/>
            <p:cNvPicPr preferRelativeResize="0"/>
            <p:nvPr/>
          </p:nvPicPr>
          <p:blipFill rotWithShape="1">
            <a:blip r:embed="rId7">
              <a:alphaModFix/>
            </a:blip>
            <a:srcRect/>
            <a:stretch/>
          </p:blipFill>
          <p:spPr>
            <a:xfrm>
              <a:off x="3822099" y="3419614"/>
              <a:ext cx="327300" cy="307923"/>
            </a:xfrm>
            <a:prstGeom prst="rect">
              <a:avLst/>
            </a:prstGeom>
            <a:noFill/>
            <a:ln>
              <a:noFill/>
            </a:ln>
          </p:spPr>
        </p:pic>
        <p:pic>
          <p:nvPicPr>
            <p:cNvPr id="147" name="Google Shape;147;p23"/>
            <p:cNvPicPr preferRelativeResize="0"/>
            <p:nvPr/>
          </p:nvPicPr>
          <p:blipFill rotWithShape="1">
            <a:blip r:embed="rId8">
              <a:alphaModFix/>
            </a:blip>
            <a:srcRect/>
            <a:stretch/>
          </p:blipFill>
          <p:spPr>
            <a:xfrm>
              <a:off x="4271838" y="1907136"/>
              <a:ext cx="417678" cy="401212"/>
            </a:xfrm>
            <a:prstGeom prst="rect">
              <a:avLst/>
            </a:prstGeom>
            <a:noFill/>
            <a:ln>
              <a:noFill/>
            </a:ln>
          </p:spPr>
        </p:pic>
        <p:pic>
          <p:nvPicPr>
            <p:cNvPr id="148" name="Google Shape;148;p23"/>
            <p:cNvPicPr preferRelativeResize="0"/>
            <p:nvPr/>
          </p:nvPicPr>
          <p:blipFill rotWithShape="1">
            <a:blip r:embed="rId9">
              <a:alphaModFix/>
            </a:blip>
            <a:srcRect/>
            <a:stretch/>
          </p:blipFill>
          <p:spPr>
            <a:xfrm>
              <a:off x="3474438" y="2460475"/>
              <a:ext cx="417675" cy="3776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p:nvPr/>
        </p:nvSpPr>
        <p:spPr>
          <a:xfrm>
            <a:off x="641800" y="433075"/>
            <a:ext cx="23955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a:solidFill>
                  <a:srgbClr val="9CC83B"/>
                </a:solidFill>
                <a:latin typeface="Muli"/>
                <a:ea typeface="Muli"/>
                <a:cs typeface="Muli"/>
                <a:sym typeface="Muli"/>
              </a:rPr>
              <a:t>Our Goals</a:t>
            </a:r>
            <a:endParaRPr sz="1100" i="0" u="none" strike="noStrike" cap="none">
              <a:solidFill>
                <a:srgbClr val="9CC83B"/>
              </a:solidFill>
              <a:latin typeface="Muli"/>
              <a:ea typeface="Muli"/>
              <a:cs typeface="Muli"/>
              <a:sym typeface="Muli"/>
            </a:endParaRPr>
          </a:p>
        </p:txBody>
      </p:sp>
      <p:sp>
        <p:nvSpPr>
          <p:cNvPr id="154" name="Google Shape;154;p24"/>
          <p:cNvSpPr/>
          <p:nvPr/>
        </p:nvSpPr>
        <p:spPr>
          <a:xfrm>
            <a:off x="722714" y="1358036"/>
            <a:ext cx="7698600" cy="2877300"/>
          </a:xfrm>
          <a:prstGeom prst="roundRect">
            <a:avLst>
              <a:gd name="adj" fmla="val 4082"/>
            </a:avLst>
          </a:prstGeom>
          <a:solidFill>
            <a:srgbClr val="E0E6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5" name="Google Shape;155;p24"/>
          <p:cNvSpPr/>
          <p:nvPr/>
        </p:nvSpPr>
        <p:spPr>
          <a:xfrm>
            <a:off x="1208174" y="1733040"/>
            <a:ext cx="685800" cy="685800"/>
          </a:xfrm>
          <a:prstGeom prst="ellipse">
            <a:avLst/>
          </a:prstGeom>
          <a:solidFill>
            <a:srgbClr val="7BAF2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6" name="Google Shape;156;p24"/>
          <p:cNvSpPr txBox="1"/>
          <p:nvPr/>
        </p:nvSpPr>
        <p:spPr>
          <a:xfrm>
            <a:off x="2119955" y="2019227"/>
            <a:ext cx="2395500" cy="457200"/>
          </a:xfrm>
          <a:prstGeom prst="rect">
            <a:avLst/>
          </a:prstGeom>
          <a:noFill/>
          <a:ln>
            <a:noFill/>
          </a:ln>
        </p:spPr>
        <p:txBody>
          <a:bodyPr spcFirstLastPara="1" wrap="square" lIns="68575" tIns="34275" rIns="68575" bIns="34275" anchor="t" anchorCtr="0">
            <a:noAutofit/>
          </a:bodyPr>
          <a:lstStyle/>
          <a:p>
            <a:pPr marL="0" lvl="0" indent="0" algn="l" rtl="0">
              <a:lnSpc>
                <a:spcPct val="114000"/>
              </a:lnSpc>
              <a:spcBef>
                <a:spcPts val="0"/>
              </a:spcBef>
              <a:spcAft>
                <a:spcPts val="0"/>
              </a:spcAft>
              <a:buClr>
                <a:schemeClr val="dk1"/>
              </a:buClr>
              <a:buFont typeface="Arial"/>
              <a:buNone/>
            </a:pPr>
            <a:r>
              <a:rPr lang="en-US" sz="1200">
                <a:latin typeface="Muli"/>
                <a:ea typeface="Muli"/>
                <a:cs typeface="Muli"/>
                <a:sym typeface="Muli"/>
              </a:rPr>
              <a:t>Example: Improve efficiency when searching historical data</a:t>
            </a:r>
            <a:endParaRPr sz="1200">
              <a:latin typeface="Muli"/>
              <a:ea typeface="Muli"/>
              <a:cs typeface="Muli"/>
              <a:sym typeface="Muli"/>
            </a:endParaRPr>
          </a:p>
          <a:p>
            <a:pPr marL="0" marR="0" lvl="0" indent="0" algn="l" rtl="0">
              <a:lnSpc>
                <a:spcPct val="114000"/>
              </a:lnSpc>
              <a:spcBef>
                <a:spcPts val="0"/>
              </a:spcBef>
              <a:spcAft>
                <a:spcPts val="0"/>
              </a:spcAft>
              <a:buClr>
                <a:srgbClr val="000000"/>
              </a:buClr>
              <a:buSzPts val="1100"/>
              <a:buFont typeface="Arial"/>
              <a:buNone/>
            </a:pPr>
            <a:endParaRPr sz="1100">
              <a:latin typeface="Muli"/>
              <a:ea typeface="Muli"/>
              <a:cs typeface="Muli"/>
              <a:sym typeface="Muli"/>
            </a:endParaRPr>
          </a:p>
        </p:txBody>
      </p:sp>
      <p:sp>
        <p:nvSpPr>
          <p:cNvPr id="157" name="Google Shape;157;p24"/>
          <p:cNvSpPr txBox="1"/>
          <p:nvPr/>
        </p:nvSpPr>
        <p:spPr>
          <a:xfrm>
            <a:off x="2119955" y="1733040"/>
            <a:ext cx="10008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a:latin typeface="Muli"/>
                <a:ea typeface="Muli"/>
                <a:cs typeface="Muli"/>
                <a:sym typeface="Muli"/>
              </a:rPr>
              <a:t>Goal 1</a:t>
            </a:r>
            <a:endParaRPr sz="1100" i="0" u="none" strike="noStrike" cap="none">
              <a:solidFill>
                <a:srgbClr val="000000"/>
              </a:solidFill>
              <a:latin typeface="Muli"/>
              <a:ea typeface="Muli"/>
              <a:cs typeface="Muli"/>
              <a:sym typeface="Muli"/>
            </a:endParaRPr>
          </a:p>
        </p:txBody>
      </p:sp>
      <p:sp>
        <p:nvSpPr>
          <p:cNvPr id="158" name="Google Shape;158;p24"/>
          <p:cNvSpPr/>
          <p:nvPr/>
        </p:nvSpPr>
        <p:spPr>
          <a:xfrm>
            <a:off x="1208173" y="3064768"/>
            <a:ext cx="685800" cy="685800"/>
          </a:xfrm>
          <a:prstGeom prst="ellipse">
            <a:avLst/>
          </a:prstGeom>
          <a:solidFill>
            <a:srgbClr val="7BAF2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59" name="Google Shape;159;p24"/>
          <p:cNvSpPr txBox="1"/>
          <p:nvPr/>
        </p:nvSpPr>
        <p:spPr>
          <a:xfrm>
            <a:off x="2119954" y="3064768"/>
            <a:ext cx="10008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a:latin typeface="Muli"/>
                <a:ea typeface="Muli"/>
                <a:cs typeface="Muli"/>
                <a:sym typeface="Muli"/>
              </a:rPr>
              <a:t>Goal 3</a:t>
            </a:r>
            <a:endParaRPr sz="1100" i="0" u="none" strike="noStrike" cap="none">
              <a:solidFill>
                <a:srgbClr val="000000"/>
              </a:solidFill>
              <a:latin typeface="Muli"/>
              <a:ea typeface="Muli"/>
              <a:cs typeface="Muli"/>
              <a:sym typeface="Muli"/>
            </a:endParaRPr>
          </a:p>
        </p:txBody>
      </p:sp>
      <p:sp>
        <p:nvSpPr>
          <p:cNvPr id="160" name="Google Shape;160;p24"/>
          <p:cNvSpPr/>
          <p:nvPr/>
        </p:nvSpPr>
        <p:spPr>
          <a:xfrm>
            <a:off x="4725284" y="1743057"/>
            <a:ext cx="685800" cy="685800"/>
          </a:xfrm>
          <a:prstGeom prst="ellipse">
            <a:avLst/>
          </a:prstGeom>
          <a:solidFill>
            <a:srgbClr val="7BAF2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61" name="Google Shape;161;p24"/>
          <p:cNvSpPr txBox="1"/>
          <p:nvPr/>
        </p:nvSpPr>
        <p:spPr>
          <a:xfrm>
            <a:off x="5637065" y="1743057"/>
            <a:ext cx="10008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a:latin typeface="Muli"/>
                <a:ea typeface="Muli"/>
                <a:cs typeface="Muli"/>
                <a:sym typeface="Muli"/>
              </a:rPr>
              <a:t>Goal 2</a:t>
            </a:r>
            <a:endParaRPr sz="1100" i="0" u="none" strike="noStrike" cap="none">
              <a:solidFill>
                <a:srgbClr val="000000"/>
              </a:solidFill>
              <a:latin typeface="Muli"/>
              <a:ea typeface="Muli"/>
              <a:cs typeface="Muli"/>
              <a:sym typeface="Muli"/>
            </a:endParaRPr>
          </a:p>
        </p:txBody>
      </p:sp>
      <p:sp>
        <p:nvSpPr>
          <p:cNvPr id="162" name="Google Shape;162;p24"/>
          <p:cNvSpPr/>
          <p:nvPr/>
        </p:nvSpPr>
        <p:spPr>
          <a:xfrm>
            <a:off x="4725284" y="3074785"/>
            <a:ext cx="685800" cy="685800"/>
          </a:xfrm>
          <a:prstGeom prst="ellipse">
            <a:avLst/>
          </a:prstGeom>
          <a:solidFill>
            <a:srgbClr val="7BAF2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63" name="Google Shape;163;p24"/>
          <p:cNvSpPr txBox="1"/>
          <p:nvPr/>
        </p:nvSpPr>
        <p:spPr>
          <a:xfrm>
            <a:off x="5637065" y="3074785"/>
            <a:ext cx="1000800" cy="300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a:latin typeface="Muli"/>
                <a:ea typeface="Muli"/>
                <a:cs typeface="Muli"/>
                <a:sym typeface="Muli"/>
              </a:rPr>
              <a:t>Goal 4</a:t>
            </a:r>
            <a:endParaRPr sz="1100" i="0" u="none" strike="noStrike" cap="none">
              <a:solidFill>
                <a:srgbClr val="000000"/>
              </a:solidFill>
              <a:latin typeface="Muli"/>
              <a:ea typeface="Muli"/>
              <a:cs typeface="Muli"/>
              <a:sym typeface="Muli"/>
            </a:endParaRPr>
          </a:p>
        </p:txBody>
      </p:sp>
      <p:sp>
        <p:nvSpPr>
          <p:cNvPr id="164" name="Google Shape;164;p24"/>
          <p:cNvSpPr txBox="1"/>
          <p:nvPr/>
        </p:nvSpPr>
        <p:spPr>
          <a:xfrm>
            <a:off x="2119955" y="3350955"/>
            <a:ext cx="2395500" cy="457200"/>
          </a:xfrm>
          <a:prstGeom prst="rect">
            <a:avLst/>
          </a:prstGeom>
          <a:noFill/>
          <a:ln>
            <a:noFill/>
          </a:ln>
        </p:spPr>
        <p:txBody>
          <a:bodyPr spcFirstLastPara="1" wrap="square" lIns="68575" tIns="34275" rIns="68575" bIns="34275" anchor="t" anchorCtr="0">
            <a:noAutofit/>
          </a:bodyPr>
          <a:lstStyle/>
          <a:p>
            <a:pPr marL="0" lvl="0" indent="0" algn="l" rtl="0">
              <a:lnSpc>
                <a:spcPct val="114000"/>
              </a:lnSpc>
              <a:spcBef>
                <a:spcPts val="0"/>
              </a:spcBef>
              <a:spcAft>
                <a:spcPts val="0"/>
              </a:spcAft>
              <a:buClr>
                <a:schemeClr val="dk1"/>
              </a:buClr>
              <a:buFont typeface="Arial"/>
              <a:buNone/>
            </a:pPr>
            <a:r>
              <a:rPr lang="en-US" sz="1200">
                <a:latin typeface="Muli"/>
                <a:ea typeface="Muli"/>
                <a:cs typeface="Muli"/>
                <a:sym typeface="Muli"/>
              </a:rPr>
              <a:t>Example: Improve collaboration between Responders &amp; SMEs</a:t>
            </a:r>
            <a:endParaRPr sz="1200">
              <a:latin typeface="Muli"/>
              <a:ea typeface="Muli"/>
              <a:cs typeface="Muli"/>
              <a:sym typeface="Muli"/>
            </a:endParaRPr>
          </a:p>
          <a:p>
            <a:pPr marL="0" marR="0" lvl="0" indent="0" algn="l" rtl="0">
              <a:lnSpc>
                <a:spcPct val="114000"/>
              </a:lnSpc>
              <a:spcBef>
                <a:spcPts val="0"/>
              </a:spcBef>
              <a:spcAft>
                <a:spcPts val="0"/>
              </a:spcAft>
              <a:buClr>
                <a:srgbClr val="000000"/>
              </a:buClr>
              <a:buSzPts val="1100"/>
              <a:buFont typeface="Arial"/>
              <a:buNone/>
            </a:pPr>
            <a:endParaRPr sz="1100">
              <a:latin typeface="Muli"/>
              <a:ea typeface="Muli"/>
              <a:cs typeface="Muli"/>
              <a:sym typeface="Muli"/>
            </a:endParaRPr>
          </a:p>
        </p:txBody>
      </p:sp>
      <p:sp>
        <p:nvSpPr>
          <p:cNvPr id="165" name="Google Shape;165;p24"/>
          <p:cNvSpPr txBox="1"/>
          <p:nvPr/>
        </p:nvSpPr>
        <p:spPr>
          <a:xfrm>
            <a:off x="5637076" y="2019225"/>
            <a:ext cx="2580300" cy="457200"/>
          </a:xfrm>
          <a:prstGeom prst="rect">
            <a:avLst/>
          </a:prstGeom>
          <a:noFill/>
          <a:ln>
            <a:noFill/>
          </a:ln>
        </p:spPr>
        <p:txBody>
          <a:bodyPr spcFirstLastPara="1" wrap="square" lIns="68575" tIns="34275" rIns="68575" bIns="34275" anchor="t" anchorCtr="0">
            <a:noAutofit/>
          </a:bodyPr>
          <a:lstStyle/>
          <a:p>
            <a:pPr marL="0" lvl="0" indent="0" algn="l" rtl="0">
              <a:lnSpc>
                <a:spcPct val="114000"/>
              </a:lnSpc>
              <a:spcBef>
                <a:spcPts val="0"/>
              </a:spcBef>
              <a:spcAft>
                <a:spcPts val="0"/>
              </a:spcAft>
              <a:buClr>
                <a:schemeClr val="dk1"/>
              </a:buClr>
              <a:buFont typeface="Arial"/>
              <a:buNone/>
            </a:pPr>
            <a:r>
              <a:rPr lang="en-US" sz="1200">
                <a:latin typeface="Muli"/>
                <a:ea typeface="Muli"/>
                <a:cs typeface="Muli"/>
                <a:sym typeface="Muli"/>
              </a:rPr>
              <a:t>Example: One Central location for all projects &amp; historical content</a:t>
            </a:r>
            <a:endParaRPr sz="1200">
              <a:latin typeface="Muli"/>
              <a:ea typeface="Muli"/>
              <a:cs typeface="Muli"/>
              <a:sym typeface="Muli"/>
            </a:endParaRPr>
          </a:p>
          <a:p>
            <a:pPr marL="0" marR="0" lvl="0" indent="0" algn="l" rtl="0">
              <a:lnSpc>
                <a:spcPct val="114000"/>
              </a:lnSpc>
              <a:spcBef>
                <a:spcPts val="0"/>
              </a:spcBef>
              <a:spcAft>
                <a:spcPts val="0"/>
              </a:spcAft>
              <a:buClr>
                <a:srgbClr val="000000"/>
              </a:buClr>
              <a:buSzPts val="1100"/>
              <a:buFont typeface="Arial"/>
              <a:buNone/>
            </a:pPr>
            <a:endParaRPr sz="1100">
              <a:latin typeface="Muli"/>
              <a:ea typeface="Muli"/>
              <a:cs typeface="Muli"/>
              <a:sym typeface="Muli"/>
            </a:endParaRPr>
          </a:p>
        </p:txBody>
      </p:sp>
      <p:sp>
        <p:nvSpPr>
          <p:cNvPr id="166" name="Google Shape;166;p24"/>
          <p:cNvSpPr txBox="1"/>
          <p:nvPr/>
        </p:nvSpPr>
        <p:spPr>
          <a:xfrm>
            <a:off x="5637064" y="3341767"/>
            <a:ext cx="2395500" cy="457200"/>
          </a:xfrm>
          <a:prstGeom prst="rect">
            <a:avLst/>
          </a:prstGeom>
          <a:noFill/>
          <a:ln>
            <a:noFill/>
          </a:ln>
        </p:spPr>
        <p:txBody>
          <a:bodyPr spcFirstLastPara="1" wrap="square" lIns="68575" tIns="34275" rIns="68575" bIns="34275" anchor="t" anchorCtr="0">
            <a:noAutofit/>
          </a:bodyPr>
          <a:lstStyle/>
          <a:p>
            <a:pPr marL="0" lvl="0" indent="0" algn="l" rtl="0">
              <a:lnSpc>
                <a:spcPct val="114000"/>
              </a:lnSpc>
              <a:spcBef>
                <a:spcPts val="0"/>
              </a:spcBef>
              <a:spcAft>
                <a:spcPts val="0"/>
              </a:spcAft>
              <a:buClr>
                <a:schemeClr val="dk1"/>
              </a:buClr>
              <a:buFont typeface="Arial"/>
              <a:buNone/>
            </a:pPr>
            <a:r>
              <a:rPr lang="en-US" sz="1200">
                <a:latin typeface="Muli"/>
                <a:ea typeface="Muli"/>
                <a:cs typeface="Muli"/>
                <a:sym typeface="Muli"/>
              </a:rPr>
              <a:t>Example: Streamline RFP process to increase win rate</a:t>
            </a:r>
            <a:endParaRPr sz="1200">
              <a:latin typeface="Muli"/>
              <a:ea typeface="Muli"/>
              <a:cs typeface="Muli"/>
              <a:sym typeface="Muli"/>
            </a:endParaRPr>
          </a:p>
          <a:p>
            <a:pPr marL="0" marR="0" lvl="0" indent="0" algn="l" rtl="0">
              <a:lnSpc>
                <a:spcPct val="114000"/>
              </a:lnSpc>
              <a:spcBef>
                <a:spcPts val="0"/>
              </a:spcBef>
              <a:spcAft>
                <a:spcPts val="0"/>
              </a:spcAft>
              <a:buClr>
                <a:srgbClr val="000000"/>
              </a:buClr>
              <a:buSzPts val="1100"/>
              <a:buFont typeface="Arial"/>
              <a:buNone/>
            </a:pPr>
            <a:endParaRPr sz="1100">
              <a:latin typeface="Muli"/>
              <a:ea typeface="Muli"/>
              <a:cs typeface="Muli"/>
              <a:sym typeface="Muli"/>
            </a:endParaRPr>
          </a:p>
        </p:txBody>
      </p:sp>
      <p:pic>
        <p:nvPicPr>
          <p:cNvPr id="167" name="Google Shape;167;p24" descr="Icon&#10;&#10;Description automatically generated"/>
          <p:cNvPicPr preferRelativeResize="0"/>
          <p:nvPr/>
        </p:nvPicPr>
        <p:blipFill rotWithShape="1">
          <a:blip r:embed="rId3">
            <a:alphaModFix/>
          </a:blip>
          <a:srcRect/>
          <a:stretch/>
        </p:blipFill>
        <p:spPr>
          <a:xfrm>
            <a:off x="1368192" y="1903076"/>
            <a:ext cx="365761" cy="365761"/>
          </a:xfrm>
          <a:prstGeom prst="rect">
            <a:avLst/>
          </a:prstGeom>
          <a:noFill/>
          <a:ln>
            <a:noFill/>
          </a:ln>
        </p:spPr>
      </p:pic>
      <p:pic>
        <p:nvPicPr>
          <p:cNvPr id="168" name="Google Shape;168;p24" descr="Icon&#10;&#10;Description automatically generated"/>
          <p:cNvPicPr preferRelativeResize="0"/>
          <p:nvPr/>
        </p:nvPicPr>
        <p:blipFill rotWithShape="1">
          <a:blip r:embed="rId4">
            <a:alphaModFix/>
          </a:blip>
          <a:srcRect/>
          <a:stretch/>
        </p:blipFill>
        <p:spPr>
          <a:xfrm>
            <a:off x="1367219" y="3223814"/>
            <a:ext cx="367708" cy="367708"/>
          </a:xfrm>
          <a:prstGeom prst="rect">
            <a:avLst/>
          </a:prstGeom>
          <a:noFill/>
          <a:ln>
            <a:noFill/>
          </a:ln>
        </p:spPr>
      </p:pic>
      <p:pic>
        <p:nvPicPr>
          <p:cNvPr id="169" name="Google Shape;169;p24" descr="Icon&#10;&#10;Description automatically generated"/>
          <p:cNvPicPr preferRelativeResize="0"/>
          <p:nvPr/>
        </p:nvPicPr>
        <p:blipFill rotWithShape="1">
          <a:blip r:embed="rId5">
            <a:alphaModFix/>
          </a:blip>
          <a:srcRect/>
          <a:stretch/>
        </p:blipFill>
        <p:spPr>
          <a:xfrm>
            <a:off x="4863550" y="3213051"/>
            <a:ext cx="409269" cy="409269"/>
          </a:xfrm>
          <a:prstGeom prst="rect">
            <a:avLst/>
          </a:prstGeom>
          <a:noFill/>
          <a:ln>
            <a:noFill/>
          </a:ln>
        </p:spPr>
      </p:pic>
      <p:pic>
        <p:nvPicPr>
          <p:cNvPr id="170" name="Google Shape;170;p24" descr="Icon&#10;&#10;Description automatically generated"/>
          <p:cNvPicPr preferRelativeResize="0"/>
          <p:nvPr/>
        </p:nvPicPr>
        <p:blipFill rotWithShape="1">
          <a:blip r:embed="rId6">
            <a:alphaModFix/>
          </a:blip>
          <a:srcRect/>
          <a:stretch/>
        </p:blipFill>
        <p:spPr>
          <a:xfrm>
            <a:off x="4844477" y="1909848"/>
            <a:ext cx="447414" cy="3522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p:nvPr/>
        </p:nvSpPr>
        <p:spPr>
          <a:xfrm>
            <a:off x="2760085" y="247298"/>
            <a:ext cx="3623700" cy="577200"/>
          </a:xfrm>
          <a:prstGeom prst="rect">
            <a:avLst/>
          </a:prstGeom>
          <a:solidFill>
            <a:schemeClr val="lt1"/>
          </a:solid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3100">
                <a:solidFill>
                  <a:srgbClr val="9CC83B"/>
                </a:solidFill>
                <a:latin typeface="Muli"/>
                <a:ea typeface="Muli"/>
                <a:cs typeface="Muli"/>
                <a:sym typeface="Muli"/>
              </a:rPr>
              <a:t>RFPIO User Roles</a:t>
            </a:r>
            <a:endParaRPr sz="850" i="0" u="none" strike="noStrike" cap="none">
              <a:solidFill>
                <a:srgbClr val="9CC83B"/>
              </a:solidFill>
              <a:latin typeface="Muli"/>
              <a:ea typeface="Muli"/>
              <a:cs typeface="Muli"/>
              <a:sym typeface="Muli"/>
            </a:endParaRPr>
          </a:p>
        </p:txBody>
      </p:sp>
      <p:graphicFrame>
        <p:nvGraphicFramePr>
          <p:cNvPr id="176" name="Google Shape;176;p25"/>
          <p:cNvGraphicFramePr/>
          <p:nvPr/>
        </p:nvGraphicFramePr>
        <p:xfrm>
          <a:off x="687625" y="1080200"/>
          <a:ext cx="7870500" cy="2602540"/>
        </p:xfrm>
        <a:graphic>
          <a:graphicData uri="http://schemas.openxmlformats.org/drawingml/2006/table">
            <a:tbl>
              <a:tblPr>
                <a:noFill/>
                <a:tableStyleId>{6B407792-96EA-490C-A9DC-95F0DFF3497A}</a:tableStyleId>
              </a:tblPr>
              <a:tblGrid>
                <a:gridCol w="1572925">
                  <a:extLst>
                    <a:ext uri="{9D8B030D-6E8A-4147-A177-3AD203B41FA5}">
                      <a16:colId xmlns:a16="http://schemas.microsoft.com/office/drawing/2014/main" val="20000"/>
                    </a:ext>
                  </a:extLst>
                </a:gridCol>
                <a:gridCol w="1171125">
                  <a:extLst>
                    <a:ext uri="{9D8B030D-6E8A-4147-A177-3AD203B41FA5}">
                      <a16:colId xmlns:a16="http://schemas.microsoft.com/office/drawing/2014/main" val="20001"/>
                    </a:ext>
                  </a:extLst>
                </a:gridCol>
                <a:gridCol w="1482525">
                  <a:extLst>
                    <a:ext uri="{9D8B030D-6E8A-4147-A177-3AD203B41FA5}">
                      <a16:colId xmlns:a16="http://schemas.microsoft.com/office/drawing/2014/main" val="20002"/>
                    </a:ext>
                  </a:extLst>
                </a:gridCol>
                <a:gridCol w="986150">
                  <a:extLst>
                    <a:ext uri="{9D8B030D-6E8A-4147-A177-3AD203B41FA5}">
                      <a16:colId xmlns:a16="http://schemas.microsoft.com/office/drawing/2014/main" val="20003"/>
                    </a:ext>
                  </a:extLst>
                </a:gridCol>
                <a:gridCol w="1006100">
                  <a:extLst>
                    <a:ext uri="{9D8B030D-6E8A-4147-A177-3AD203B41FA5}">
                      <a16:colId xmlns:a16="http://schemas.microsoft.com/office/drawing/2014/main" val="20004"/>
                    </a:ext>
                  </a:extLst>
                </a:gridCol>
                <a:gridCol w="1651675">
                  <a:extLst>
                    <a:ext uri="{9D8B030D-6E8A-4147-A177-3AD203B41FA5}">
                      <a16:colId xmlns:a16="http://schemas.microsoft.com/office/drawing/2014/main" val="20005"/>
                    </a:ext>
                  </a:extLst>
                </a:gridCol>
              </a:tblGrid>
              <a:tr h="396200">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tc gridSpan="4">
                  <a:txBody>
                    <a:bodyPr/>
                    <a:lstStyle/>
                    <a:p>
                      <a:pPr marL="0" lvl="0" indent="0" algn="ctr" rtl="0">
                        <a:spcBef>
                          <a:spcPts val="0"/>
                        </a:spcBef>
                        <a:spcAft>
                          <a:spcPts val="0"/>
                        </a:spcAft>
                        <a:buNone/>
                      </a:pPr>
                      <a:r>
                        <a:rPr lang="en-US" sz="1200">
                          <a:latin typeface="Muli"/>
                          <a:ea typeface="Muli"/>
                          <a:cs typeface="Muli"/>
                          <a:sym typeface="Muli"/>
                        </a:rPr>
                        <a:t>Roles with RFPIO Login</a:t>
                      </a:r>
                      <a:endParaRPr sz="1200">
                        <a:latin typeface="Muli"/>
                        <a:ea typeface="Muli"/>
                        <a:cs typeface="Muli"/>
                        <a:sym typeface="Mul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US" sz="1200">
                          <a:latin typeface="Muli"/>
                          <a:ea typeface="Muli"/>
                          <a:cs typeface="Muli"/>
                          <a:sym typeface="Muli"/>
                        </a:rPr>
                        <a:t>Roles without</a:t>
                      </a:r>
                      <a:endParaRPr sz="1200">
                        <a:latin typeface="Muli"/>
                        <a:ea typeface="Muli"/>
                        <a:cs typeface="Muli"/>
                        <a:sym typeface="Mul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422600">
                <a:tc>
                  <a:txBody>
                    <a:bodyPr/>
                    <a:lstStyle/>
                    <a:p>
                      <a:pPr marL="0" lvl="0" indent="0" algn="l" rtl="0">
                        <a:spcBef>
                          <a:spcPts val="0"/>
                        </a:spcBef>
                        <a:spcAft>
                          <a:spcPts val="0"/>
                        </a:spcAft>
                        <a:buNone/>
                      </a:pPr>
                      <a:endParaRPr/>
                    </a:p>
                  </a:txBody>
                  <a:tcPr marL="91425" marR="91425" marT="91425" marB="91425">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000" b="1">
                          <a:latin typeface="Muli"/>
                          <a:ea typeface="Muli"/>
                          <a:cs typeface="Muli"/>
                          <a:sym typeface="Muli"/>
                        </a:rPr>
                        <a:t>Super Admin</a:t>
                      </a:r>
                      <a:endParaRPr sz="1000" b="1">
                        <a:latin typeface="Muli"/>
                        <a:ea typeface="Muli"/>
                        <a:cs typeface="Muli"/>
                        <a:sym typeface="Muli"/>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000" b="1">
                          <a:latin typeface="Muli"/>
                          <a:ea typeface="Muli"/>
                          <a:cs typeface="Muli"/>
                          <a:sym typeface="Muli"/>
                        </a:rPr>
                        <a:t>Admin with all permissions</a:t>
                      </a:r>
                      <a:endParaRPr sz="1000" b="1">
                        <a:latin typeface="Muli"/>
                        <a:ea typeface="Muli"/>
                        <a:cs typeface="Muli"/>
                        <a:sym typeface="Muli"/>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000" b="1">
                          <a:latin typeface="Muli"/>
                          <a:ea typeface="Muli"/>
                          <a:cs typeface="Muli"/>
                          <a:sym typeface="Muli"/>
                        </a:rPr>
                        <a:t>Manager</a:t>
                      </a:r>
                      <a:endParaRPr sz="1000" b="1">
                        <a:latin typeface="Muli"/>
                        <a:ea typeface="Muli"/>
                        <a:cs typeface="Muli"/>
                        <a:sym typeface="Muli"/>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000" b="1">
                          <a:latin typeface="Muli"/>
                          <a:ea typeface="Muli"/>
                          <a:cs typeface="Muli"/>
                          <a:sym typeface="Muli"/>
                        </a:rPr>
                        <a:t>Team members</a:t>
                      </a:r>
                      <a:endParaRPr sz="1000" b="1">
                        <a:latin typeface="Muli"/>
                        <a:ea typeface="Muli"/>
                        <a:cs typeface="Muli"/>
                        <a:sym typeface="Muli"/>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US" sz="1000" b="1">
                          <a:latin typeface="Muli"/>
                          <a:ea typeface="Muli"/>
                          <a:cs typeface="Muli"/>
                          <a:sym typeface="Muli"/>
                        </a:rPr>
                        <a:t>Guest</a:t>
                      </a:r>
                      <a:endParaRPr sz="1000" b="1">
                        <a:latin typeface="Muli"/>
                        <a:ea typeface="Muli"/>
                        <a:cs typeface="Muli"/>
                        <a:sym typeface="Muli"/>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368725">
                <a:tc>
                  <a:txBody>
                    <a:bodyPr/>
                    <a:lstStyle/>
                    <a:p>
                      <a:pPr marL="0" lvl="0" indent="0" algn="l" rtl="0">
                        <a:spcBef>
                          <a:spcPts val="0"/>
                        </a:spcBef>
                        <a:spcAft>
                          <a:spcPts val="0"/>
                        </a:spcAft>
                        <a:buNone/>
                      </a:pPr>
                      <a:r>
                        <a:rPr lang="en-US" sz="1000" b="1">
                          <a:latin typeface="Muli"/>
                          <a:ea typeface="Muli"/>
                          <a:cs typeface="Muli"/>
                          <a:sym typeface="Muli"/>
                        </a:rPr>
                        <a:t>Create Project</a:t>
                      </a:r>
                      <a:endParaRPr sz="1000" b="1">
                        <a:latin typeface="Muli"/>
                        <a:ea typeface="Muli"/>
                        <a:cs typeface="Muli"/>
                        <a:sym typeface="Muli"/>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1250">
                          <a:solidFill>
                            <a:srgbClr val="9CC93A"/>
                          </a:solidFill>
                          <a:highlight>
                            <a:srgbClr val="FFFFFF"/>
                          </a:highlight>
                          <a:latin typeface="Muli"/>
                          <a:ea typeface="Muli"/>
                          <a:cs typeface="Muli"/>
                          <a:sym typeface="Muli"/>
                        </a:rPr>
                        <a:t>✓</a:t>
                      </a:r>
                      <a:endParaRPr sz="1600">
                        <a:solidFill>
                          <a:srgbClr val="9CC93A"/>
                        </a:solidFill>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250">
                          <a:solidFill>
                            <a:srgbClr val="9CC93A"/>
                          </a:solidFill>
                          <a:highlight>
                            <a:srgbClr val="FFFFFF"/>
                          </a:highlight>
                          <a:latin typeface="Muli"/>
                          <a:ea typeface="Muli"/>
                          <a:cs typeface="Muli"/>
                          <a:sym typeface="Muli"/>
                        </a:rPr>
                        <a:t>✓</a:t>
                      </a:r>
                      <a:endParaRPr sz="1100">
                        <a:solidFill>
                          <a:srgbClr val="9CC93A"/>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250">
                          <a:solidFill>
                            <a:srgbClr val="9CC93A"/>
                          </a:solidFill>
                          <a:highlight>
                            <a:srgbClr val="FFFFFF"/>
                          </a:highlight>
                          <a:latin typeface="Muli"/>
                          <a:ea typeface="Muli"/>
                          <a:cs typeface="Muli"/>
                          <a:sym typeface="Muli"/>
                        </a:rPr>
                        <a:t>✓</a:t>
                      </a:r>
                      <a:endParaRPr sz="1100">
                        <a:solidFill>
                          <a:srgbClr val="9CC93A"/>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100">
                          <a:solidFill>
                            <a:srgbClr val="D43476"/>
                          </a:solidFill>
                          <a:latin typeface="Muli"/>
                          <a:ea typeface="Muli"/>
                          <a:cs typeface="Muli"/>
                          <a:sym typeface="Muli"/>
                        </a:rPr>
                        <a:t>X</a:t>
                      </a:r>
                      <a:endParaRPr sz="1100">
                        <a:solidFill>
                          <a:srgbClr val="D43476"/>
                        </a:solidFill>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1100">
                          <a:solidFill>
                            <a:srgbClr val="D43476"/>
                          </a:solidFill>
                          <a:latin typeface="Muli"/>
                          <a:ea typeface="Muli"/>
                          <a:cs typeface="Muli"/>
                          <a:sym typeface="Muli"/>
                        </a:rPr>
                        <a:t>X</a:t>
                      </a:r>
                      <a:endParaRPr sz="1100">
                        <a:solidFill>
                          <a:srgbClr val="D43476"/>
                        </a:solidFill>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3850">
                <a:tc>
                  <a:txBody>
                    <a:bodyPr/>
                    <a:lstStyle/>
                    <a:p>
                      <a:pPr marL="0" lvl="0" indent="0" algn="l" rtl="0">
                        <a:spcBef>
                          <a:spcPts val="0"/>
                        </a:spcBef>
                        <a:spcAft>
                          <a:spcPts val="0"/>
                        </a:spcAft>
                        <a:buNone/>
                      </a:pPr>
                      <a:r>
                        <a:rPr lang="en-US" sz="1000" b="1">
                          <a:latin typeface="Muli"/>
                          <a:ea typeface="Muli"/>
                          <a:cs typeface="Muli"/>
                          <a:sym typeface="Muli"/>
                        </a:rPr>
                        <a:t>Edit Project</a:t>
                      </a:r>
                      <a:endParaRPr sz="1000" b="1">
                        <a:latin typeface="Muli"/>
                        <a:ea typeface="Muli"/>
                        <a:cs typeface="Muli"/>
                        <a:sym typeface="Muli"/>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ALL</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ALL</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MY</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MY</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Answer assigned questions</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07025">
                <a:tc>
                  <a:txBody>
                    <a:bodyPr/>
                    <a:lstStyle/>
                    <a:p>
                      <a:pPr marL="0" lvl="0" indent="0" algn="l" rtl="0">
                        <a:spcBef>
                          <a:spcPts val="0"/>
                        </a:spcBef>
                        <a:spcAft>
                          <a:spcPts val="0"/>
                        </a:spcAft>
                        <a:buNone/>
                      </a:pPr>
                      <a:r>
                        <a:rPr lang="en-US" sz="1000" b="1">
                          <a:latin typeface="Muli"/>
                          <a:ea typeface="Muli"/>
                          <a:cs typeface="Muli"/>
                          <a:sym typeface="Muli"/>
                        </a:rPr>
                        <a:t>Content Library</a:t>
                      </a:r>
                      <a:endParaRPr sz="1000" b="1">
                        <a:latin typeface="Muli"/>
                        <a:ea typeface="Muli"/>
                        <a:cs typeface="Muli"/>
                        <a:sym typeface="Muli"/>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ALL</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ALL</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MY</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None/>
                      </a:pPr>
                      <a:r>
                        <a:rPr lang="en-US" sz="900">
                          <a:latin typeface="Muli"/>
                          <a:ea typeface="Muli"/>
                          <a:cs typeface="Muli"/>
                          <a:sym typeface="Muli"/>
                        </a:rPr>
                        <a:t>MY</a:t>
                      </a:r>
                      <a:endParaRPr sz="900">
                        <a:latin typeface="Muli"/>
                        <a:ea typeface="Muli"/>
                        <a:cs typeface="Muli"/>
                        <a:sym typeface="Muli"/>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100">
                          <a:solidFill>
                            <a:srgbClr val="D43476"/>
                          </a:solidFill>
                          <a:latin typeface="Muli"/>
                          <a:ea typeface="Muli"/>
                          <a:cs typeface="Muli"/>
                          <a:sym typeface="Muli"/>
                        </a:rPr>
                        <a:t>X</a:t>
                      </a:r>
                      <a:endParaRPr sz="1100">
                        <a:solidFill>
                          <a:srgbClr val="D43476"/>
                        </a:solidFill>
                      </a:endParaRPr>
                    </a:p>
                    <a:p>
                      <a:pPr marL="0" lvl="0" indent="0" algn="ctr" rtl="0">
                        <a:spcBef>
                          <a:spcPts val="0"/>
                        </a:spcBef>
                        <a:spcAft>
                          <a:spcPts val="0"/>
                        </a:spcAft>
                        <a:buNone/>
                      </a:pPr>
                      <a:endParaRPr sz="1100">
                        <a:solidFill>
                          <a:srgbClr val="D43476"/>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65200">
                <a:tc>
                  <a:txBody>
                    <a:bodyPr/>
                    <a:lstStyle/>
                    <a:p>
                      <a:pPr marL="0" lvl="0" indent="0" algn="l" rtl="0">
                        <a:spcBef>
                          <a:spcPts val="0"/>
                        </a:spcBef>
                        <a:spcAft>
                          <a:spcPts val="0"/>
                        </a:spcAft>
                        <a:buNone/>
                      </a:pPr>
                      <a:r>
                        <a:rPr lang="en-US" sz="1000" b="1">
                          <a:latin typeface="Muli"/>
                          <a:ea typeface="Muli"/>
                          <a:cs typeface="Muli"/>
                          <a:sym typeface="Muli"/>
                        </a:rPr>
                        <a:t>Organization Setting</a:t>
                      </a:r>
                      <a:endParaRPr sz="1000" b="1">
                        <a:latin typeface="Muli"/>
                        <a:ea typeface="Muli"/>
                        <a:cs typeface="Muli"/>
                        <a:sym typeface="Muli"/>
                      </a:endParaRPr>
                    </a:p>
                  </a:txBody>
                  <a:tcPr marL="91425" marR="91425" marT="91425" marB="91425"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250">
                          <a:solidFill>
                            <a:srgbClr val="9CC83B"/>
                          </a:solidFill>
                          <a:highlight>
                            <a:srgbClr val="FFFFFF"/>
                          </a:highlight>
                          <a:latin typeface="Muli"/>
                          <a:ea typeface="Muli"/>
                          <a:cs typeface="Muli"/>
                          <a:sym typeface="Muli"/>
                        </a:rPr>
                        <a:t>✓</a:t>
                      </a:r>
                      <a:endParaRPr sz="1100">
                        <a:solidFill>
                          <a:srgbClr val="9CC83B"/>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250">
                          <a:solidFill>
                            <a:srgbClr val="9CC83B"/>
                          </a:solidFill>
                          <a:highlight>
                            <a:srgbClr val="FFFFFF"/>
                          </a:highlight>
                          <a:latin typeface="Muli"/>
                          <a:ea typeface="Muli"/>
                          <a:cs typeface="Muli"/>
                          <a:sym typeface="Muli"/>
                        </a:rPr>
                        <a:t>✓</a:t>
                      </a:r>
                      <a:endParaRPr sz="1100">
                        <a:solidFill>
                          <a:srgbClr val="9CC83B"/>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100">
                          <a:solidFill>
                            <a:srgbClr val="D43476"/>
                          </a:solidFill>
                          <a:latin typeface="Muli"/>
                          <a:ea typeface="Muli"/>
                          <a:cs typeface="Muli"/>
                          <a:sym typeface="Muli"/>
                        </a:rPr>
                        <a:t>X</a:t>
                      </a:r>
                      <a:endParaRPr sz="1100">
                        <a:solidFill>
                          <a:srgbClr val="D43476"/>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100">
                          <a:solidFill>
                            <a:srgbClr val="D43476"/>
                          </a:solidFill>
                          <a:latin typeface="Muli"/>
                          <a:ea typeface="Muli"/>
                          <a:cs typeface="Muli"/>
                          <a:sym typeface="Muli"/>
                        </a:rPr>
                        <a:t>X</a:t>
                      </a:r>
                      <a:endParaRPr sz="1100">
                        <a:solidFill>
                          <a:srgbClr val="D43476"/>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100">
                          <a:solidFill>
                            <a:srgbClr val="D43476"/>
                          </a:solidFill>
                          <a:latin typeface="Muli"/>
                          <a:ea typeface="Muli"/>
                          <a:cs typeface="Muli"/>
                          <a:sym typeface="Muli"/>
                        </a:rPr>
                        <a:t>X</a:t>
                      </a:r>
                      <a:endParaRPr sz="1100">
                        <a:solidFill>
                          <a:srgbClr val="D43476"/>
                        </a:solidFill>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77" name="Google Shape;177;p25"/>
          <p:cNvSpPr txBox="1"/>
          <p:nvPr/>
        </p:nvSpPr>
        <p:spPr>
          <a:xfrm>
            <a:off x="687625" y="3832150"/>
            <a:ext cx="7870500" cy="43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800" b="1">
                <a:solidFill>
                  <a:srgbClr val="666666"/>
                </a:solidFill>
                <a:latin typeface="Muli"/>
                <a:ea typeface="Muli"/>
                <a:cs typeface="Muli"/>
                <a:sym typeface="Muli"/>
              </a:rPr>
              <a:t>Each role above can be assigned as</a:t>
            </a:r>
            <a:endParaRPr sz="800" b="1">
              <a:solidFill>
                <a:srgbClr val="666666"/>
              </a:solidFill>
              <a:latin typeface="Muli"/>
              <a:ea typeface="Muli"/>
              <a:cs typeface="Muli"/>
              <a:sym typeface="Muli"/>
            </a:endParaRPr>
          </a:p>
          <a:p>
            <a:pPr marL="457200" lvl="0" indent="-279400" algn="l" rtl="0">
              <a:lnSpc>
                <a:spcPct val="115000"/>
              </a:lnSpc>
              <a:spcBef>
                <a:spcPts val="0"/>
              </a:spcBef>
              <a:spcAft>
                <a:spcPts val="0"/>
              </a:spcAft>
              <a:buClr>
                <a:srgbClr val="666666"/>
              </a:buClr>
              <a:buSzPts val="800"/>
              <a:buFont typeface="Muli"/>
              <a:buChar char="●"/>
            </a:pPr>
            <a:r>
              <a:rPr lang="en-US" sz="800">
                <a:solidFill>
                  <a:srgbClr val="666666"/>
                </a:solidFill>
                <a:latin typeface="Muli"/>
                <a:ea typeface="Muli"/>
                <a:cs typeface="Muli"/>
                <a:sym typeface="Muli"/>
              </a:rPr>
              <a:t>Project Primary Contact: Receiving notifications regarding the activities that occur within the project. </a:t>
            </a:r>
            <a:endParaRPr sz="800">
              <a:solidFill>
                <a:srgbClr val="666666"/>
              </a:solidFill>
              <a:latin typeface="Muli"/>
              <a:ea typeface="Muli"/>
              <a:cs typeface="Muli"/>
              <a:sym typeface="Muli"/>
            </a:endParaRPr>
          </a:p>
          <a:p>
            <a:pPr marL="457200" lvl="0" indent="-279400" algn="l" rtl="0">
              <a:lnSpc>
                <a:spcPct val="115000"/>
              </a:lnSpc>
              <a:spcBef>
                <a:spcPts val="0"/>
              </a:spcBef>
              <a:spcAft>
                <a:spcPts val="0"/>
              </a:spcAft>
              <a:buClr>
                <a:srgbClr val="666666"/>
              </a:buClr>
              <a:buSzPts val="800"/>
              <a:buFont typeface="Muli"/>
              <a:buChar char="●"/>
            </a:pPr>
            <a:r>
              <a:rPr lang="en-US" sz="800">
                <a:solidFill>
                  <a:srgbClr val="666666"/>
                </a:solidFill>
                <a:latin typeface="Muli"/>
                <a:ea typeface="Muli"/>
                <a:cs typeface="Muli"/>
                <a:sym typeface="Muli"/>
              </a:rPr>
              <a:t>Internal Contact: First point of contact for RFPIO help.</a:t>
            </a:r>
            <a:endParaRPr sz="800">
              <a:solidFill>
                <a:srgbClr val="666666"/>
              </a:solidFill>
              <a:latin typeface="Muli"/>
              <a:ea typeface="Muli"/>
              <a:cs typeface="Muli"/>
              <a:sym typeface="Mul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3">
            <a:alphaModFix/>
          </a:blip>
          <a:srcRect l="50014" r="3309"/>
          <a:stretch/>
        </p:blipFill>
        <p:spPr>
          <a:xfrm>
            <a:off x="6956675" y="1282000"/>
            <a:ext cx="2187425" cy="2577576"/>
          </a:xfrm>
          <a:prstGeom prst="rect">
            <a:avLst/>
          </a:prstGeom>
          <a:noFill/>
          <a:ln>
            <a:noFill/>
          </a:ln>
        </p:spPr>
      </p:pic>
      <p:pic>
        <p:nvPicPr>
          <p:cNvPr id="183" name="Google Shape;183;p26"/>
          <p:cNvPicPr preferRelativeResize="0"/>
          <p:nvPr/>
        </p:nvPicPr>
        <p:blipFill rotWithShape="1">
          <a:blip r:embed="rId3">
            <a:alphaModFix/>
          </a:blip>
          <a:srcRect l="4581" r="56328"/>
          <a:stretch/>
        </p:blipFill>
        <p:spPr>
          <a:xfrm>
            <a:off x="5166400" y="1281988"/>
            <a:ext cx="1831903" cy="2577576"/>
          </a:xfrm>
          <a:prstGeom prst="rect">
            <a:avLst/>
          </a:prstGeom>
          <a:noFill/>
          <a:ln>
            <a:noFill/>
          </a:ln>
        </p:spPr>
      </p:pic>
      <p:pic>
        <p:nvPicPr>
          <p:cNvPr id="184" name="Google Shape;184;p26" descr="A picture containing monitor, electronics, indoor, sitting&#10;&#10;Description automatically generated"/>
          <p:cNvPicPr preferRelativeResize="0"/>
          <p:nvPr/>
        </p:nvPicPr>
        <p:blipFill rotWithShape="1">
          <a:blip r:embed="rId4">
            <a:alphaModFix/>
          </a:blip>
          <a:srcRect r="12739"/>
          <a:stretch/>
        </p:blipFill>
        <p:spPr>
          <a:xfrm>
            <a:off x="4512047" y="1092028"/>
            <a:ext cx="4631953" cy="3133036"/>
          </a:xfrm>
          <a:prstGeom prst="rect">
            <a:avLst/>
          </a:prstGeom>
          <a:noFill/>
          <a:ln>
            <a:noFill/>
          </a:ln>
        </p:spPr>
      </p:pic>
      <p:sp>
        <p:nvSpPr>
          <p:cNvPr id="185" name="Google Shape;185;p26"/>
          <p:cNvSpPr txBox="1"/>
          <p:nvPr/>
        </p:nvSpPr>
        <p:spPr>
          <a:xfrm>
            <a:off x="618200" y="820150"/>
            <a:ext cx="31446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3000">
                <a:solidFill>
                  <a:srgbClr val="7BAF27"/>
                </a:solidFill>
                <a:latin typeface="Muli"/>
                <a:ea typeface="Muli"/>
                <a:cs typeface="Muli"/>
                <a:sym typeface="Muli"/>
              </a:rPr>
              <a:t>How to access</a:t>
            </a:r>
            <a:endParaRPr sz="1100">
              <a:solidFill>
                <a:srgbClr val="7BAF27"/>
              </a:solidFill>
              <a:latin typeface="Muli"/>
              <a:ea typeface="Muli"/>
              <a:cs typeface="Muli"/>
              <a:sym typeface="Muli"/>
            </a:endParaRPr>
          </a:p>
        </p:txBody>
      </p:sp>
      <p:sp>
        <p:nvSpPr>
          <p:cNvPr id="186" name="Google Shape;186;p26"/>
          <p:cNvSpPr txBox="1"/>
          <p:nvPr/>
        </p:nvSpPr>
        <p:spPr>
          <a:xfrm>
            <a:off x="618198" y="1648275"/>
            <a:ext cx="3621000" cy="1746300"/>
          </a:xfrm>
          <a:prstGeom prst="rect">
            <a:avLst/>
          </a:prstGeom>
          <a:noFill/>
          <a:ln>
            <a:noFill/>
          </a:ln>
        </p:spPr>
        <p:txBody>
          <a:bodyPr spcFirstLastPara="1" wrap="square" lIns="68575" tIns="34275" rIns="68575" bIns="34275" anchor="t" anchorCtr="0">
            <a:noAutofit/>
          </a:bodyPr>
          <a:lstStyle/>
          <a:p>
            <a:pPr marL="457200" lvl="0" indent="-311150" algn="l" rtl="0">
              <a:lnSpc>
                <a:spcPct val="115000"/>
              </a:lnSpc>
              <a:spcBef>
                <a:spcPts val="0"/>
              </a:spcBef>
              <a:spcAft>
                <a:spcPts val="0"/>
              </a:spcAft>
              <a:buClr>
                <a:srgbClr val="2F4254"/>
              </a:buClr>
              <a:buSzPts val="1300"/>
              <a:buFont typeface="Muli"/>
              <a:buChar char="●"/>
            </a:pPr>
            <a:r>
              <a:rPr lang="en-US">
                <a:solidFill>
                  <a:srgbClr val="2F4254"/>
                </a:solidFill>
                <a:latin typeface="Muli"/>
                <a:ea typeface="Muli"/>
                <a:cs typeface="Muli"/>
                <a:sym typeface="Muli"/>
              </a:rPr>
              <a:t>Chrome is the Preferred Browser</a:t>
            </a:r>
            <a:endParaRPr sz="650">
              <a:latin typeface="Muli"/>
              <a:ea typeface="Muli"/>
              <a:cs typeface="Muli"/>
              <a:sym typeface="Muli"/>
            </a:endParaRPr>
          </a:p>
          <a:p>
            <a:pPr marL="457200" lvl="0" indent="-311150" algn="l" rtl="0">
              <a:lnSpc>
                <a:spcPct val="115000"/>
              </a:lnSpc>
              <a:spcBef>
                <a:spcPts val="1200"/>
              </a:spcBef>
              <a:spcAft>
                <a:spcPts val="0"/>
              </a:spcAft>
              <a:buClr>
                <a:srgbClr val="2F4254"/>
              </a:buClr>
              <a:buSzPts val="1300"/>
              <a:buFont typeface="Muli"/>
              <a:buChar char="●"/>
            </a:pPr>
            <a:r>
              <a:rPr lang="en-US">
                <a:solidFill>
                  <a:srgbClr val="2F4254"/>
                </a:solidFill>
                <a:latin typeface="Muli"/>
                <a:ea typeface="Muli"/>
                <a:cs typeface="Muli"/>
                <a:sym typeface="Muli"/>
              </a:rPr>
              <a:t>*If you have a login preference you </a:t>
            </a:r>
            <a:br>
              <a:rPr lang="en-US">
                <a:solidFill>
                  <a:srgbClr val="2F4254"/>
                </a:solidFill>
                <a:latin typeface="Muli"/>
                <a:ea typeface="Muli"/>
                <a:cs typeface="Muli"/>
                <a:sym typeface="Muli"/>
              </a:rPr>
            </a:br>
            <a:r>
              <a:rPr lang="en-US">
                <a:solidFill>
                  <a:srgbClr val="2F4254"/>
                </a:solidFill>
                <a:latin typeface="Muli"/>
                <a:ea typeface="Muli"/>
                <a:cs typeface="Muli"/>
                <a:sym typeface="Muli"/>
              </a:rPr>
              <a:t>can mention it here (SSO, password requirements, etc.)</a:t>
            </a:r>
            <a:endParaRPr sz="650">
              <a:latin typeface="Muli"/>
              <a:ea typeface="Muli"/>
              <a:cs typeface="Muli"/>
              <a:sym typeface="Muli"/>
            </a:endParaRPr>
          </a:p>
          <a:p>
            <a:pPr marL="457200" lvl="0" indent="-311150" algn="l" rtl="0">
              <a:lnSpc>
                <a:spcPct val="115000"/>
              </a:lnSpc>
              <a:spcBef>
                <a:spcPts val="1200"/>
              </a:spcBef>
              <a:spcAft>
                <a:spcPts val="0"/>
              </a:spcAft>
              <a:buSzPts val="1300"/>
              <a:buFont typeface="Muli"/>
              <a:buChar char="●"/>
            </a:pPr>
            <a:r>
              <a:rPr lang="en-US" u="sng">
                <a:solidFill>
                  <a:srgbClr val="9CC83B"/>
                </a:solidFill>
                <a:latin typeface="Muli"/>
                <a:ea typeface="Muli"/>
                <a:cs typeface="Muli"/>
                <a:sym typeface="Muli"/>
                <a:hlinkClick r:id="rId5">
                  <a:extLst>
                    <a:ext uri="{A12FA001-AC4F-418D-AE19-62706E023703}">
                      <ahyp:hlinkClr xmlns:ahyp="http://schemas.microsoft.com/office/drawing/2018/hyperlinkcolor" val="tx"/>
                    </a:ext>
                  </a:extLst>
                </a:hlinkClick>
              </a:rPr>
              <a:t>app.rfpio.com</a:t>
            </a:r>
            <a:endParaRPr>
              <a:solidFill>
                <a:srgbClr val="9CC83B"/>
              </a:solidFill>
              <a:latin typeface="Muli"/>
              <a:ea typeface="Muli"/>
              <a:cs typeface="Muli"/>
              <a:sym typeface="Muli"/>
            </a:endParaRPr>
          </a:p>
          <a:p>
            <a:pPr marL="0" marR="0" lvl="0" indent="0" algn="l" rtl="0">
              <a:lnSpc>
                <a:spcPct val="114000"/>
              </a:lnSpc>
              <a:spcBef>
                <a:spcPts val="1200"/>
              </a:spcBef>
              <a:spcAft>
                <a:spcPts val="0"/>
              </a:spcAft>
              <a:buNone/>
            </a:pPr>
            <a:endParaRPr sz="1000">
              <a:solidFill>
                <a:srgbClr val="1C3443"/>
              </a:solidFill>
              <a:latin typeface="Muli"/>
              <a:ea typeface="Muli"/>
              <a:cs typeface="Muli"/>
              <a:sym typeface="Mul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6647</Words>
  <Application>Microsoft Office PowerPoint</Application>
  <PresentationFormat>On-screen Show (16:9)</PresentationFormat>
  <Paragraphs>502</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Avenir</vt:lpstr>
      <vt:lpstr>Calibri</vt:lpstr>
      <vt:lpstr>Arial</vt:lpstr>
      <vt:lpstr>Muli</vt:lpstr>
      <vt:lpstr>Roboto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Beth Batey</cp:lastModifiedBy>
  <cp:revision>1</cp:revision>
  <dcterms:modified xsi:type="dcterms:W3CDTF">2023-02-28T19:50:23Z</dcterms:modified>
</cp:coreProperties>
</file>